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72" r:id="rId3"/>
    <p:sldId id="259" r:id="rId4"/>
    <p:sldId id="265" r:id="rId5"/>
    <p:sldId id="271" r:id="rId6"/>
    <p:sldId id="258" r:id="rId7"/>
    <p:sldId id="266" r:id="rId8"/>
    <p:sldId id="264" r:id="rId9"/>
    <p:sldId id="273" r:id="rId10"/>
    <p:sldId id="260" r:id="rId11"/>
    <p:sldId id="278" r:id="rId12"/>
    <p:sldId id="274" r:id="rId13"/>
    <p:sldId id="261" r:id="rId14"/>
    <p:sldId id="279" r:id="rId15"/>
    <p:sldId id="282" r:id="rId16"/>
    <p:sldId id="281" r:id="rId17"/>
    <p:sldId id="288" r:id="rId18"/>
    <p:sldId id="280" r:id="rId19"/>
    <p:sldId id="285" r:id="rId20"/>
    <p:sldId id="286" r:id="rId21"/>
    <p:sldId id="287" r:id="rId22"/>
    <p:sldId id="289" r:id="rId23"/>
    <p:sldId id="275" r:id="rId24"/>
    <p:sldId id="262" r:id="rId25"/>
    <p:sldId id="276" r:id="rId26"/>
    <p:sldId id="263" r:id="rId27"/>
    <p:sldId id="268" r:id="rId28"/>
    <p:sldId id="267" r:id="rId29"/>
    <p:sldId id="269" r:id="rId30"/>
    <p:sldId id="277" r:id="rId31"/>
    <p:sldId id="270" r:id="rId32"/>
    <p:sldId id="25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EF6"/>
    <a:srgbClr val="00204A"/>
    <a:srgbClr val="FDB44B"/>
    <a:srgbClr val="FFFFFF"/>
    <a:srgbClr val="F7F7F7"/>
    <a:srgbClr val="7F7E7E"/>
    <a:srgbClr val="3B3838"/>
    <a:srgbClr val="005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192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6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www.flaticon.com/packs/managemen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mnews.imbc.com/replay/2580/3925446_29945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economy/article/201911173089i" TargetMode="External"/><Relationship Id="rId2" Type="http://schemas.openxmlformats.org/officeDocument/2006/relationships/hyperlink" Target="https://www.donga.com/news/article/all/20200107/99127061/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813" y="2604513"/>
            <a:ext cx="7689237" cy="1196367"/>
          </a:xfrm>
        </p:spPr>
        <p:txBody>
          <a:bodyPr>
            <a:noAutofit/>
          </a:bodyPr>
          <a:lstStyle/>
          <a:p>
            <a:pPr algn="r">
              <a:lnSpc>
                <a:spcPts val="48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현대제철과 기상청 데이터를 활용한</a:t>
            </a:r>
            <a:br>
              <a:rPr lang="en-US" altLang="ko-KR" sz="4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ko-KR" altLang="en-US" sz="3200" dirty="0">
                <a:solidFill>
                  <a:srgbClr val="005792"/>
                </a:solidFill>
              </a:rPr>
              <a:t>공장 내 철강 제품의 결로 발생 예측 모형 개발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F3F318-1F0F-44B6-BDDD-67DEABC7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5981" y="5715985"/>
            <a:ext cx="3231069" cy="475265"/>
          </a:xfrm>
        </p:spPr>
        <p:txBody>
          <a:bodyPr>
            <a:normAutofit/>
          </a:bodyPr>
          <a:lstStyle/>
          <a:p>
            <a:pPr algn="r"/>
            <a:r>
              <a:rPr lang="ko-KR" altLang="en-US" sz="1600" b="1" dirty="0">
                <a:solidFill>
                  <a:srgbClr val="3B3838"/>
                </a:solidFill>
              </a:rPr>
              <a:t>데송이들</a:t>
            </a:r>
            <a:r>
              <a:rPr lang="en-US" altLang="ko-KR" sz="1600" dirty="0">
                <a:solidFill>
                  <a:srgbClr val="3B3838"/>
                </a:solidFill>
              </a:rPr>
              <a:t>: </a:t>
            </a:r>
            <a:r>
              <a:rPr lang="ko-KR" altLang="en-US" sz="1600" dirty="0">
                <a:solidFill>
                  <a:srgbClr val="3B3838"/>
                </a:solidFill>
              </a:rPr>
              <a:t>고은경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박건우</a:t>
            </a:r>
            <a:r>
              <a:rPr lang="ko-KR" altLang="en-US" sz="1600" dirty="0">
                <a:solidFill>
                  <a:srgbClr val="3B3838"/>
                </a:solidFill>
              </a:rPr>
              <a:t> </a:t>
            </a:r>
            <a:r>
              <a:rPr lang="ko-KR" altLang="en-US" sz="1600" dirty="0" err="1">
                <a:solidFill>
                  <a:srgbClr val="3B3838"/>
                </a:solidFill>
              </a:rPr>
              <a:t>이득규</a:t>
            </a:r>
            <a:endParaRPr lang="ko-KR" altLang="en-US" sz="1600" dirty="0">
              <a:solidFill>
                <a:srgbClr val="3B3838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79D38E-7846-46D4-A727-492FF0BE3064}"/>
              </a:ext>
            </a:extLst>
          </p:cNvPr>
          <p:cNvGrpSpPr/>
          <p:nvPr/>
        </p:nvGrpSpPr>
        <p:grpSpPr>
          <a:xfrm>
            <a:off x="0" y="1751680"/>
            <a:ext cx="5943600" cy="4439570"/>
            <a:chOff x="1181100" y="1735375"/>
            <a:chExt cx="6400800" cy="4781075"/>
          </a:xfrm>
          <a:blipFill>
            <a:blip r:embed="rId2"/>
            <a:stretch>
              <a:fillRect/>
            </a:stretch>
          </a:blipFill>
        </p:grpSpPr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94D6611E-9B44-426C-9583-3B4BA485109E}"/>
                </a:ext>
              </a:extLst>
            </p:cNvPr>
            <p:cNvSpPr/>
            <p:nvPr/>
          </p:nvSpPr>
          <p:spPr>
            <a:xfrm>
              <a:off x="3678744" y="3696007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B7183519-92C5-4B17-B81C-EE65E64497AF}"/>
                </a:ext>
              </a:extLst>
            </p:cNvPr>
            <p:cNvSpPr/>
            <p:nvPr/>
          </p:nvSpPr>
          <p:spPr>
            <a:xfrm>
              <a:off x="5451130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6CEADBE-BA54-49C5-BA7F-CE617939F327}"/>
                </a:ext>
              </a:extLst>
            </p:cNvPr>
            <p:cNvSpPr/>
            <p:nvPr/>
          </p:nvSpPr>
          <p:spPr>
            <a:xfrm>
              <a:off x="1181100" y="3698178"/>
              <a:ext cx="1083642" cy="1836871"/>
            </a:xfrm>
            <a:custGeom>
              <a:avLst/>
              <a:gdLst>
                <a:gd name="connsiteX0" fmla="*/ 0 w 1083642"/>
                <a:gd name="connsiteY0" fmla="*/ 0 h 1836871"/>
                <a:gd name="connsiteX1" fmla="*/ 624424 w 1083642"/>
                <a:gd name="connsiteY1" fmla="*/ 0 h 1836871"/>
                <a:gd name="connsiteX2" fmla="*/ 1083642 w 1083642"/>
                <a:gd name="connsiteY2" fmla="*/ 918436 h 1836871"/>
                <a:gd name="connsiteX3" fmla="*/ 624424 w 1083642"/>
                <a:gd name="connsiteY3" fmla="*/ 1836871 h 1836871"/>
                <a:gd name="connsiteX4" fmla="*/ 0 w 1083642"/>
                <a:gd name="connsiteY4" fmla="*/ 1836871 h 18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3642" h="1836871">
                  <a:moveTo>
                    <a:pt x="0" y="0"/>
                  </a:moveTo>
                  <a:lnTo>
                    <a:pt x="624424" y="0"/>
                  </a:lnTo>
                  <a:lnTo>
                    <a:pt x="1083642" y="918436"/>
                  </a:lnTo>
                  <a:lnTo>
                    <a:pt x="624424" y="1836871"/>
                  </a:lnTo>
                  <a:lnTo>
                    <a:pt x="0" y="18368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3A0535CF-42AD-41F5-9653-E5185D20F90F}"/>
                </a:ext>
              </a:extLst>
            </p:cNvPr>
            <p:cNvSpPr/>
            <p:nvPr/>
          </p:nvSpPr>
          <p:spPr>
            <a:xfrm>
              <a:off x="1906358" y="2716776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691BA868-5193-4786-9689-6AA47D00CBB3}"/>
                </a:ext>
              </a:extLst>
            </p:cNvPr>
            <p:cNvSpPr/>
            <p:nvPr/>
          </p:nvSpPr>
          <p:spPr>
            <a:xfrm>
              <a:off x="3678744" y="1735375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A55C142A-E071-4822-ABF4-DEA7462DBA56}"/>
                </a:ext>
              </a:extLst>
            </p:cNvPr>
            <p:cNvSpPr/>
            <p:nvPr/>
          </p:nvSpPr>
          <p:spPr>
            <a:xfrm>
              <a:off x="1906357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83AA1BB-F0D4-4F45-B0B8-0384C65B3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049804"/>
              </p:ext>
            </p:extLst>
          </p:nvPr>
        </p:nvGraphicFramePr>
        <p:xfrm>
          <a:off x="583475" y="1444755"/>
          <a:ext cx="10903674" cy="4959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774">
                  <a:extLst>
                    <a:ext uri="{9D8B030D-6E8A-4147-A177-3AD203B41FA5}">
                      <a16:colId xmlns:a16="http://schemas.microsoft.com/office/drawing/2014/main" val="4066652320"/>
                    </a:ext>
                  </a:extLst>
                </a:gridCol>
                <a:gridCol w="4933450">
                  <a:extLst>
                    <a:ext uri="{9D8B030D-6E8A-4147-A177-3AD203B41FA5}">
                      <a16:colId xmlns:a16="http://schemas.microsoft.com/office/drawing/2014/main" val="3062146664"/>
                    </a:ext>
                  </a:extLst>
                </a:gridCol>
                <a:gridCol w="4933450">
                  <a:extLst>
                    <a:ext uri="{9D8B030D-6E8A-4147-A177-3AD203B41FA5}">
                      <a16:colId xmlns:a16="http://schemas.microsoft.com/office/drawing/2014/main" val="449271784"/>
                    </a:ext>
                  </a:extLst>
                </a:gridCol>
              </a:tblGrid>
              <a:tr h="1026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121"/>
                  </a:ext>
                </a:extLst>
              </a:tr>
              <a:tr h="74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현대제철 공장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방재기상관측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(AWS)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종관기상관측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(ASOS)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466434"/>
                  </a:ext>
                </a:extLst>
              </a:tr>
              <a:tr h="931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공장내부위치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코일표면온도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결로발생여부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기압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강수량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풍속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파고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일사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81425"/>
                  </a:ext>
                </a:extLst>
              </a:tr>
              <a:tr h="50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121043"/>
                  </a:ext>
                </a:extLst>
              </a:tr>
              <a:tr h="1054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Train 349,317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Test 3,539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35,064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70,117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ASOS 2,056,301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32,880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168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측정단위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ASOS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05769"/>
                  </a:ext>
                </a:extLst>
              </a:tr>
            </a:tbl>
          </a:graphicData>
        </a:graphic>
      </p:graphicFrame>
      <p:pic>
        <p:nvPicPr>
          <p:cNvPr id="2050" name="Picture 2" descr="현대제철 로고">
            <a:extLst>
              <a:ext uri="{FF2B5EF4-FFF2-40B4-BE49-F238E27FC236}">
                <a16:creationId xmlns:a16="http://schemas.microsoft.com/office/drawing/2014/main" id="{88BDD353-707D-43BE-8B01-F449658C4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068" y="1630553"/>
            <a:ext cx="1600586" cy="6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B8CB0F-D525-448D-838D-57500029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16" y="1505898"/>
            <a:ext cx="1414908" cy="9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 개요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2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E-R Diagram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627C18-3D32-4455-AEE9-1461F18F33B2}"/>
              </a:ext>
            </a:extLst>
          </p:cNvPr>
          <p:cNvGrpSpPr/>
          <p:nvPr/>
        </p:nvGrpSpPr>
        <p:grpSpPr>
          <a:xfrm>
            <a:off x="1779814" y="1217538"/>
            <a:ext cx="8632372" cy="5136396"/>
            <a:chOff x="1156062" y="1217538"/>
            <a:chExt cx="8632372" cy="51363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1F5D3A-1E48-4FA3-8F1F-595693585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9" t="28021" r="7650"/>
            <a:stretch/>
          </p:blipFill>
          <p:spPr>
            <a:xfrm>
              <a:off x="1156062" y="1557802"/>
              <a:ext cx="8632372" cy="4796132"/>
            </a:xfrm>
            <a:prstGeom prst="rect">
              <a:avLst/>
            </a:prstGeom>
          </p:spPr>
        </p:pic>
        <p:pic>
          <p:nvPicPr>
            <p:cNvPr id="6" name="Picture 2" descr="현대제철 로고">
              <a:extLst>
                <a:ext uri="{FF2B5EF4-FFF2-40B4-BE49-F238E27FC236}">
                  <a16:creationId xmlns:a16="http://schemas.microsoft.com/office/drawing/2014/main" id="{44E724C6-D10E-4871-BC20-D95799CC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393" y="1217538"/>
              <a:ext cx="664807" cy="28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5500A1-363D-49C0-B984-3E416DC41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062" y="1689545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C975032E-8975-4904-B088-F7A84635F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3240" y="4089845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2CDEEEA5-14AB-475A-AC64-C164EA366A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30403" b="-2695"/>
            <a:stretch/>
          </p:blipFill>
          <p:spPr bwMode="auto">
            <a:xfrm>
              <a:off x="5885383" y="4575620"/>
              <a:ext cx="293167" cy="28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979876CD-1F16-4657-82A9-85133942D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048" y="1505898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756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339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B18B5-214E-4ACA-BC0F-1D55E6E878FD}"/>
              </a:ext>
            </a:extLst>
          </p:cNvPr>
          <p:cNvSpPr txBox="1"/>
          <p:nvPr/>
        </p:nvSpPr>
        <p:spPr>
          <a:xfrm>
            <a:off x="502921" y="3320356"/>
            <a:ext cx="3929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 향상을 위한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 Engineering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왜도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심하게 나오는 것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log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이상치 제거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B17EE4-9620-470C-B110-25D5D7C9A47B}"/>
              </a:ext>
            </a:extLst>
          </p:cNvPr>
          <p:cNvSpPr/>
          <p:nvPr/>
        </p:nvSpPr>
        <p:spPr>
          <a:xfrm>
            <a:off x="208413" y="4858298"/>
            <a:ext cx="122403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재현율이 중요함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**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평가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.**</a:t>
            </a: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boost_from_average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True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일 경우 레이블 값이 극도로 불균형 분포를 이루는 경우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재현률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및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ROC-AUC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성능이 매우 저하됨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.)  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2.1.0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 버전에서 이와 같은 현상 발생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LGBMClassifier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n_estimators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=1000,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num_leaves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=64,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n_jobs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=-1, </a:t>
            </a:r>
            <a:r>
              <a:rPr lang="en-US" altLang="ko-KR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boost_from_average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=False)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41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827482-49E0-41B3-87FF-75BF4106A669}"/>
              </a:ext>
            </a:extLst>
          </p:cNvPr>
          <p:cNvGrpSpPr/>
          <p:nvPr/>
        </p:nvGrpSpPr>
        <p:grpSpPr>
          <a:xfrm>
            <a:off x="658031" y="1147754"/>
            <a:ext cx="10705294" cy="5355828"/>
            <a:chOff x="658031" y="1309679"/>
            <a:chExt cx="10705294" cy="53558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B17EE4-9620-470C-B110-25D5D7C9A47B}"/>
                </a:ext>
              </a:extLst>
            </p:cNvPr>
            <p:cNvSpPr/>
            <p:nvPr/>
          </p:nvSpPr>
          <p:spPr>
            <a:xfrm>
              <a:off x="805097" y="1309679"/>
              <a:ext cx="2706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plant1_train, plant2_train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71EB3A-223D-48F9-921F-1F6ADFE358EE}"/>
                </a:ext>
              </a:extLst>
            </p:cNvPr>
            <p:cNvSpPr/>
            <p:nvPr/>
          </p:nvSpPr>
          <p:spPr>
            <a:xfrm>
              <a:off x="658031" y="176397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Raw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57,914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66FE33-6A91-49E2-AC21-D07765E55691}"/>
                </a:ext>
              </a:extLst>
            </p:cNvPr>
            <p:cNvSpPr/>
            <p:nvPr/>
          </p:nvSpPr>
          <p:spPr>
            <a:xfrm>
              <a:off x="658031" y="262506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73919B-F0D4-4176-9569-400CDB74015F}"/>
                </a:ext>
              </a:extLst>
            </p:cNvPr>
            <p:cNvSpPr/>
            <p:nvPr/>
          </p:nvSpPr>
          <p:spPr>
            <a:xfrm>
              <a:off x="658031" y="348615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E3F2BD-67AD-4D37-975E-2F7F59C36A62}"/>
                </a:ext>
              </a:extLst>
            </p:cNvPr>
            <p:cNvSpPr/>
            <p:nvPr/>
          </p:nvSpPr>
          <p:spPr>
            <a:xfrm>
              <a:off x="658031" y="432634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 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D2FEE7-1392-44E7-83D4-6722C8E4BF80}"/>
                </a:ext>
              </a:extLst>
            </p:cNvPr>
            <p:cNvSpPr/>
            <p:nvPr/>
          </p:nvSpPr>
          <p:spPr>
            <a:xfrm>
              <a:off x="658031" y="518743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24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48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컬럼 추가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F9ED11-C210-433D-BE7D-A9C7B4DF7D0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158216" y="238095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F08908-6FF9-420F-B058-9B9253FC6F4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158216" y="324204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1A71F5-4703-46A0-AC7C-4B8BDC9A1DD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158216" y="4103133"/>
              <a:ext cx="0" cy="22321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F7ADEE-5968-42C7-ABE6-E9B5E37E9FD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158216" y="494332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ED9A31-8328-4912-BD4F-5207575A31CC}"/>
                </a:ext>
              </a:extLst>
            </p:cNvPr>
            <p:cNvCxnSpPr/>
            <p:nvPr/>
          </p:nvCxnSpPr>
          <p:spPr>
            <a:xfrm>
              <a:off x="2158216" y="24765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33AAA-4205-4F00-90E7-343EC79734A1}"/>
                </a:ext>
              </a:extLst>
            </p:cNvPr>
            <p:cNvSpPr/>
            <p:nvPr/>
          </p:nvSpPr>
          <p:spPr>
            <a:xfrm>
              <a:off x="4068784" y="223623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선형값으로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보간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plant1_null.interpolate()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69D671-7119-4E80-9A59-3D31BA903115}"/>
                </a:ext>
              </a:extLst>
            </p:cNvPr>
            <p:cNvSpPr/>
            <p:nvPr/>
          </p:nvSpPr>
          <p:spPr>
            <a:xfrm>
              <a:off x="6707209" y="2236232"/>
              <a:ext cx="3219447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 외의 모든 컬럼이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결측치인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행 제거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plant2.dropna()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E4A4C2D-B083-4232-A52C-8A36142058C1}"/>
                </a:ext>
              </a:extLst>
            </p:cNvPr>
            <p:cNvCxnSpPr/>
            <p:nvPr/>
          </p:nvCxnSpPr>
          <p:spPr>
            <a:xfrm>
              <a:off x="2158216" y="334327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BCE165-06C9-4A6B-940F-FC4CBD47BB2F}"/>
                </a:ext>
              </a:extLst>
            </p:cNvPr>
            <p:cNvSpPr/>
            <p:nvPr/>
          </p:nvSpPr>
          <p:spPr>
            <a:xfrm>
              <a:off x="406878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형태로 변환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divide_location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I,j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C39DF07-2E6C-4E42-B854-CA2983C44937}"/>
                </a:ext>
              </a:extLst>
            </p:cNvPr>
            <p:cNvCxnSpPr/>
            <p:nvPr/>
          </p:nvCxnSpPr>
          <p:spPr>
            <a:xfrm>
              <a:off x="2158216" y="421005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CB7A25-BE0F-4A8D-BFC1-A9B28C0C07EF}"/>
                </a:ext>
              </a:extLst>
            </p:cNvPr>
            <p:cNvSpPr/>
            <p:nvPr/>
          </p:nvSpPr>
          <p:spPr>
            <a:xfrm>
              <a:off x="4068784" y="396978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plantConcatAndSort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0202081-9A17-4B76-86CF-A269844D8734}"/>
                </a:ext>
              </a:extLst>
            </p:cNvPr>
            <p:cNvCxnSpPr/>
            <p:nvPr/>
          </p:nvCxnSpPr>
          <p:spPr>
            <a:xfrm>
              <a:off x="2158216" y="507682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104D35-C946-4C28-8BD7-1A12584BA05E}"/>
                </a:ext>
              </a:extLst>
            </p:cNvPr>
            <p:cNvSpPr/>
            <p:nvPr/>
          </p:nvSpPr>
          <p:spPr>
            <a:xfrm>
              <a:off x="4068784" y="4836557"/>
              <a:ext cx="3219442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X24H_TMA, X48H_TMA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생성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pd.DatetimeIndex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 +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timedelta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(days=1)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77F2E8-1C9A-4E5D-84C2-CE8DB5422AFB}"/>
                </a:ext>
              </a:extLst>
            </p:cNvPr>
            <p:cNvSpPr/>
            <p:nvPr/>
          </p:nvSpPr>
          <p:spPr>
            <a:xfrm>
              <a:off x="7431907" y="4836557"/>
              <a:ext cx="3931418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subset 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 merge,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concat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494277A-0B4D-462E-86B3-82675AEF993A}"/>
                </a:ext>
              </a:extLst>
            </p:cNvPr>
            <p:cNvSpPr/>
            <p:nvPr/>
          </p:nvSpPr>
          <p:spPr>
            <a:xfrm>
              <a:off x="658031" y="604852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</a:t>
              </a:r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DA0332C-7694-4FD8-A711-8FBF0AE4B8ED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2158216" y="580441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1103DC-7666-4B88-9AEA-DCBAFEF9C50C}"/>
                </a:ext>
              </a:extLst>
            </p:cNvPr>
            <p:cNvCxnSpPr/>
            <p:nvPr/>
          </p:nvCxnSpPr>
          <p:spPr>
            <a:xfrm>
              <a:off x="2158216" y="593791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289EAA-E443-4BE1-A285-B78607D380B6}"/>
                </a:ext>
              </a:extLst>
            </p:cNvPr>
            <p:cNvSpPr/>
            <p:nvPr/>
          </p:nvSpPr>
          <p:spPr>
            <a:xfrm>
              <a:off x="4068783" y="5697647"/>
              <a:ext cx="4198113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 =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plant.fillna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(0)</a:t>
              </a: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FD8581-3A53-4424-A176-9B9634B8022F}"/>
              </a:ext>
            </a:extLst>
          </p:cNvPr>
          <p:cNvSpPr/>
          <p:nvPr/>
        </p:nvSpPr>
        <p:spPr>
          <a:xfrm>
            <a:off x="9953625" y="6242466"/>
            <a:ext cx="1409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3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AWS_data.ipynb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weather_aws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78E914C-D454-438B-B9CF-D478B8A748E6}"/>
                  </a:ext>
                </a:extLst>
              </p:cNvPr>
              <p:cNvSpPr/>
              <p:nvPr/>
            </p:nvSpPr>
            <p:spPr>
              <a:xfrm>
                <a:off x="7868453" y="4241720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cloud.loc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==-59.4, 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'] =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cloud.avg_tca.mean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2400657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aws_cloud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구름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aws_icsr_ss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일사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/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일조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aws_lwt_tg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초상온도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aws_prsr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기압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aws_rhm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상대습도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강수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aws_ta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기온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aws_ts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지면온도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aws_wind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바람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35,064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49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10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4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F2D661-AD26-429E-8A2B-06BFE72732C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E8331B-6F2E-4E04-838F-8A80F3CB875C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1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8ECFC7-F0DE-4E73-8313-52E36A7B4B0C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33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sea_data.ipynb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weather_sea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605294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sea_buoy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BUOY)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sea_lb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등표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70,117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29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16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4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A0B98F-6BE8-4EC8-B7E3-F7C8017BD08F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34E7C3-A5A8-4B19-86FE-BE4A30D32719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2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283DD72-AF5E-4765-99AE-2EA7D4A1795F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61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827482-49E0-41B3-87FF-75BF4106A669}"/>
              </a:ext>
            </a:extLst>
          </p:cNvPr>
          <p:cNvGrpSpPr/>
          <p:nvPr/>
        </p:nvGrpSpPr>
        <p:grpSpPr>
          <a:xfrm>
            <a:off x="1819276" y="1585189"/>
            <a:ext cx="8553447" cy="4494738"/>
            <a:chOff x="658031" y="1309679"/>
            <a:chExt cx="8553447" cy="44947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B17EE4-9620-470C-B110-25D5D7C9A47B}"/>
                </a:ext>
              </a:extLst>
            </p:cNvPr>
            <p:cNvSpPr/>
            <p:nvPr/>
          </p:nvSpPr>
          <p:spPr>
            <a:xfrm>
              <a:off x="805097" y="1309679"/>
              <a:ext cx="2706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weather_asos</a:t>
              </a:r>
              <a:endParaRPr lang="en-US" altLang="ko-KR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71EB3A-223D-48F9-921F-1F6ADFE358EE}"/>
                </a:ext>
              </a:extLst>
            </p:cNvPr>
            <p:cNvSpPr/>
            <p:nvPr/>
          </p:nvSpPr>
          <p:spPr>
            <a:xfrm>
              <a:off x="658031" y="176397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Raw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2016.04 – 2020.03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월별 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48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개 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csv</a:t>
              </a:r>
              <a:endPara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66FE33-6A91-49E2-AC21-D07765E55691}"/>
                </a:ext>
              </a:extLst>
            </p:cNvPr>
            <p:cNvSpPr/>
            <p:nvPr/>
          </p:nvSpPr>
          <p:spPr>
            <a:xfrm>
              <a:off x="658031" y="262506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73919B-F0D4-4176-9569-400CDB74015F}"/>
                </a:ext>
              </a:extLst>
            </p:cNvPr>
            <p:cNvSpPr/>
            <p:nvPr/>
          </p:nvSpPr>
          <p:spPr>
            <a:xfrm>
              <a:off x="658031" y="348615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정리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E3F2BD-67AD-4D37-975E-2F7F59C36A62}"/>
                </a:ext>
              </a:extLst>
            </p:cNvPr>
            <p:cNvSpPr/>
            <p:nvPr/>
          </p:nvSpPr>
          <p:spPr>
            <a:xfrm>
              <a:off x="658031" y="432634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D2FEE7-1392-44E7-83D4-6722C8E4BF80}"/>
                </a:ext>
              </a:extLst>
            </p:cNvPr>
            <p:cNvSpPr/>
            <p:nvPr/>
          </p:nvSpPr>
          <p:spPr>
            <a:xfrm>
              <a:off x="658031" y="518743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</a:t>
              </a:r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F9ED11-C210-433D-BE7D-A9C7B4DF7D0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158216" y="238095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F08908-6FF9-420F-B058-9B9253FC6F4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158216" y="324204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1A71F5-4703-46A0-AC7C-4B8BDC9A1DD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158216" y="4103133"/>
              <a:ext cx="0" cy="22321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F7ADEE-5968-42C7-ABE6-E9B5E37E9FD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158216" y="494332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ED9A31-8328-4912-BD4F-5207575A31CC}"/>
                </a:ext>
              </a:extLst>
            </p:cNvPr>
            <p:cNvCxnSpPr/>
            <p:nvPr/>
          </p:nvCxnSpPr>
          <p:spPr>
            <a:xfrm>
              <a:off x="2158216" y="24765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33AAA-4205-4F00-90E7-343EC79734A1}"/>
                </a:ext>
              </a:extLst>
            </p:cNvPr>
            <p:cNvSpPr/>
            <p:nvPr/>
          </p:nvSpPr>
          <p:spPr>
            <a:xfrm>
              <a:off x="4068784" y="223623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all_data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E4A4C2D-B083-4232-A52C-8A36142058C1}"/>
                </a:ext>
              </a:extLst>
            </p:cNvPr>
            <p:cNvCxnSpPr/>
            <p:nvPr/>
          </p:nvCxnSpPr>
          <p:spPr>
            <a:xfrm>
              <a:off x="2158216" y="334327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BCE165-06C9-4A6B-940F-FC4CBD47BB2F}"/>
                </a:ext>
              </a:extLst>
            </p:cNvPr>
            <p:cNvSpPr/>
            <p:nvPr/>
          </p:nvSpPr>
          <p:spPr>
            <a:xfrm>
              <a:off x="406878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컬럼명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변겅</a:t>
              </a:r>
              <a:endPara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영문 컬럼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C39DF07-2E6C-4E42-B854-CA2983C44937}"/>
                </a:ext>
              </a:extLst>
            </p:cNvPr>
            <p:cNvCxnSpPr/>
            <p:nvPr/>
          </p:nvCxnSpPr>
          <p:spPr>
            <a:xfrm>
              <a:off x="2158216" y="421005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CB7A25-BE0F-4A8D-BFC1-A9B28C0C07EF}"/>
                </a:ext>
              </a:extLst>
            </p:cNvPr>
            <p:cNvSpPr/>
            <p:nvPr/>
          </p:nvSpPr>
          <p:spPr>
            <a:xfrm>
              <a:off x="4068783" y="3969782"/>
              <a:ext cx="2647945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0202081-9A17-4B76-86CF-A269844D8734}"/>
                </a:ext>
              </a:extLst>
            </p:cNvPr>
            <p:cNvCxnSpPr/>
            <p:nvPr/>
          </p:nvCxnSpPr>
          <p:spPr>
            <a:xfrm>
              <a:off x="2158216" y="507682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104D35-C946-4C28-8BD7-1A12584BA05E}"/>
                </a:ext>
              </a:extLst>
            </p:cNvPr>
            <p:cNvSpPr/>
            <p:nvPr/>
          </p:nvSpPr>
          <p:spPr>
            <a:xfrm>
              <a:off x="4068784" y="483655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df_concat.fillna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(method='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ffill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')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202736-3DC5-40FB-8CEE-C8817C178870}"/>
                </a:ext>
              </a:extLst>
            </p:cNvPr>
            <p:cNvSpPr/>
            <p:nvPr/>
          </p:nvSpPr>
          <p:spPr>
            <a:xfrm>
              <a:off x="671673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+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 컬럼 통합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일시의 </a:t>
              </a:r>
              <a:r>
                <a:rPr lang="ko-KR" altLang="en-US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결측치를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시간 값으로 대체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4053B6-A06D-4DE3-BBFC-830A2D97603B}"/>
              </a:ext>
            </a:extLst>
          </p:cNvPr>
          <p:cNvSpPr/>
          <p:nvPr/>
        </p:nvSpPr>
        <p:spPr>
          <a:xfrm>
            <a:off x="8153400" y="6242466"/>
            <a:ext cx="32099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ASOS_data.ipynb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A08C1D-65B3-42BB-9DF5-F31794AE1BE0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048CD2-6DB9-4B40-BEE4-3176D0F9081D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3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F741F64-63A9-4438-97AD-4CE66946305C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11C66D-AA99-44BE-8822-269193366EEF}"/>
              </a:ext>
            </a:extLst>
          </p:cNvPr>
          <p:cNvSpPr/>
          <p:nvPr/>
        </p:nvSpPr>
        <p:spPr>
          <a:xfrm>
            <a:off x="8063520" y="1431488"/>
            <a:ext cx="3118829" cy="605294"/>
          </a:xfrm>
          <a:prstGeom prst="rect">
            <a:avLst/>
          </a:prstGeom>
          <a:noFill/>
          <a:ln w="19050">
            <a:solidFill>
              <a:srgbClr val="7F7E7E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2018.01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데이터는 분 단위 데이터가 없어 시간 단위 데이터로 대체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A51397F-9393-47AD-9D1F-6B99F8CAD8B8}"/>
              </a:ext>
            </a:extLst>
          </p:cNvPr>
          <p:cNvCxnSpPr>
            <a:cxnSpLocks/>
            <a:endCxn id="35" idx="0"/>
          </p:cNvCxnSpPr>
          <p:nvPr/>
        </p:nvCxnSpPr>
        <p:spPr>
          <a:xfrm flipV="1">
            <a:off x="4128480" y="1431488"/>
            <a:ext cx="5494455" cy="806888"/>
          </a:xfrm>
          <a:prstGeom prst="bentConnector4">
            <a:avLst>
              <a:gd name="adj1" fmla="val -76"/>
              <a:gd name="adj2" fmla="val 128331"/>
            </a:avLst>
          </a:prstGeom>
          <a:ln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08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F4288A-2545-4F12-9301-7160D5D877B2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4053B6-A06D-4DE3-BBFC-830A2D97603B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AD09B8-ED7C-43C7-9E74-495554D827DD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5484754"/>
              <a:chOff x="1344192" y="1248395"/>
              <a:chExt cx="9167054" cy="548475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4427534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C73919B-F0D4-4176-9569-400CDB74015F}"/>
                  </a:ext>
                </a:extLst>
              </p:cNvPr>
              <p:cNvSpPr/>
              <p:nvPr/>
            </p:nvSpPr>
            <p:spPr>
              <a:xfrm>
                <a:off x="4427534" y="34248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4427534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4427534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BF08908-6FF9-420F-B058-9B9253FC6F4E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5927719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5927719" y="488204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AE5259-7239-45E5-AB80-468D4AF9457D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574B7A-DD56-4530-AB55-45C2FDA98B7F}"/>
                  </a:ext>
                </a:extLst>
              </p:cNvPr>
              <p:cNvSpPr/>
              <p:nvPr/>
            </p:nvSpPr>
            <p:spPr>
              <a:xfrm>
                <a:off x="1344192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BCF4442-2D40-4CEE-BB6A-D84F13464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CBEC0FF-8526-4499-BF50-D01611227348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Sky1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22,250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0E978C-3670-43A2-B2D6-D833310CF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342C2E-DF99-44EB-B98B-0332528FFAC3}"/>
                  </a:ext>
                </a:extLst>
              </p:cNvPr>
              <p:cNvSpPr/>
              <p:nvPr/>
            </p:nvSpPr>
            <p:spPr>
              <a:xfrm>
                <a:off x="7510876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FA0F6D7-042B-4186-B494-A245C4B09E53}"/>
                  </a:ext>
                </a:extLst>
              </p:cNvPr>
              <p:cNvSpPr/>
              <p:nvPr/>
            </p:nvSpPr>
            <p:spPr>
              <a:xfrm>
                <a:off x="7510368" y="3429000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D627463-8A64-45FF-8613-EC515B082773}"/>
                  </a:ext>
                </a:extLst>
              </p:cNvPr>
              <p:cNvSpPr/>
              <p:nvPr/>
            </p:nvSpPr>
            <p:spPr>
              <a:xfrm>
                <a:off x="7510368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중복제거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12,383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C58B997-3E55-4F54-A408-089533EA235C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9010553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6026A7B-C3B0-4310-A948-1B5B6522A11E}"/>
                  </a:ext>
                </a:extLst>
              </p:cNvPr>
              <p:cNvSpPr/>
              <p:nvPr/>
            </p:nvSpPr>
            <p:spPr>
              <a:xfrm>
                <a:off x="7510368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6D56239-8A61-4BDA-BD40-7E7DFD528760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>
                <a:off x="9010553" y="490293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A0733C5-CA3B-432E-8C23-3820CCCF3441}"/>
                  </a:ext>
                </a:extLst>
              </p:cNvPr>
              <p:cNvSpPr/>
              <p:nvPr/>
            </p:nvSpPr>
            <p:spPr>
              <a:xfrm>
                <a:off x="4427534" y="598724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Sky2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1864B261-5051-45BB-85CC-8B447A7F3D03}"/>
                  </a:ext>
                </a:extLst>
              </p:cNvPr>
              <p:cNvCxnSpPr>
                <a:cxnSpLocks/>
                <a:endCxn id="65" idx="0"/>
              </p:cNvCxnSpPr>
              <p:nvPr/>
            </p:nvCxnSpPr>
            <p:spPr>
              <a:xfrm>
                <a:off x="5927719" y="5743133"/>
                <a:ext cx="0" cy="244107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73BFF3A-30DC-42A5-B4EE-A897F39C6FD5}"/>
                  </a:ext>
                </a:extLst>
              </p:cNvPr>
              <p:cNvSpPr/>
              <p:nvPr/>
            </p:nvSpPr>
            <p:spPr>
              <a:xfrm>
                <a:off x="7510368" y="598724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Sky3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A75BFE3-5595-418B-993B-0B4510050C36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>
                <a:off x="9010553" y="576402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794305B-CEA5-4CE9-AC24-08775FAE596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471AFC-F56B-434B-BEC1-1418AF70EA35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C5C58BD0-499B-498B-82E1-3CEA73193E8D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22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C447A1-A101-445E-B938-3C2DD7205A46}"/>
              </a:ext>
            </a:extLst>
          </p:cNvPr>
          <p:cNvGrpSpPr/>
          <p:nvPr/>
        </p:nvGrpSpPr>
        <p:grpSpPr>
          <a:xfrm>
            <a:off x="1308942" y="1101783"/>
            <a:ext cx="9574115" cy="5546602"/>
            <a:chOff x="1308942" y="1101783"/>
            <a:chExt cx="9574115" cy="554660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767FF8-CA1C-48C4-AFC5-BCDF9233509A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CE46499-2166-4C01-97AB-0585DA10F06E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7564217-1092-4908-A47B-A4F55CDD251F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C3D5285-AFA5-4A51-839D-F45C90F74849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AA2FCC0-B125-4455-9B7B-C0220F93DCA1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0C4405A3-F2F2-45B2-B736-738A2A01C10E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606258D-C9FC-4963-BDB3-78E9B02DF3D5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E3395173-97D5-4D27-8316-97CAE87FD87A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EABDF4CB-050A-41FC-80E2-AE70D01C229F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A518A6C0-7806-48C9-857B-B30D5B4EDCB8}"/>
                    </a:ext>
                  </a:extLst>
                </p:cNvPr>
                <p:cNvCxnSpPr>
                  <a:cxnSpLocks/>
                  <a:stCxn id="44" idx="2"/>
                  <a:endCxn id="45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187DE380-6EFF-4611-831D-1A79709EF22E}"/>
                    </a:ext>
                  </a:extLst>
                </p:cNvPr>
                <p:cNvCxnSpPr>
                  <a:cxnSpLocks/>
                  <a:stCxn id="45" idx="2"/>
                  <a:endCxn id="46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60407922-77D0-49A5-B950-686228967D5B}"/>
                    </a:ext>
                  </a:extLst>
                </p:cNvPr>
                <p:cNvCxnSpPr>
                  <a:cxnSpLocks/>
                  <a:stCxn id="46" idx="2"/>
                  <a:endCxn id="47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5E63130-3730-4183-AB99-C90D4F20676E}"/>
                    </a:ext>
                  </a:extLst>
                </p:cNvPr>
                <p:cNvCxnSpPr>
                  <a:cxnSpLocks/>
                  <a:stCxn id="47" idx="2"/>
                  <a:endCxn id="50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783CEFD7-BF13-4133-9DB5-6889A63D17A9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66A7B91-8C99-4AAD-B2AE-35AA75B01FAC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6E8A534-B046-410E-9744-5B3E21962D9C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BE5D2AE-0E1C-43E8-A30D-DB250343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BBB9AA47-B3EE-42EF-B14B-95A24B3CA350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Sky1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22,250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45A40A05-9065-4136-A001-259DCAE6C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52798914-5BA6-418C-937B-B5F0878E804D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286B1883-D596-4900-A4C4-A332BC226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0E7A0550-03E6-403D-83F7-793258D8CEB2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4864D8BF-397B-43AE-97A4-8914CA66C1AB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3414B756-AB33-4940-AA12-BD28DD2C8207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2741CB76-3857-46C5-A96E-391BC3ADF4B6}"/>
                    </a:ext>
                  </a:extLst>
                </p:cNvPr>
                <p:cNvCxnSpPr>
                  <a:cxnSpLocks/>
                  <a:endCxn id="69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950DAE29-7D8A-4F39-8FCA-F296FABEE418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C21D5E8-B63D-4571-9CC4-820AB323D50D}"/>
                    </a:ext>
                  </a:extLst>
                </p:cNvPr>
                <p:cNvCxnSpPr>
                  <a:cxnSpLocks/>
                  <a:endCxn id="71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494E5409-2FFD-4CCC-90A4-80AD6CD527BD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7C7801ED-58AD-4076-B770-3FDC1A45A670}"/>
                    </a:ext>
                  </a:extLst>
                </p:cNvPr>
                <p:cNvCxnSpPr>
                  <a:cxnSpLocks/>
                  <a:endCxn id="73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E8BF82E9-32CC-4875-A44B-16967CB5B06E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3E783531-2BE2-464F-A9D6-EB96B4EC99FF}"/>
                    </a:ext>
                  </a:extLst>
                </p:cNvPr>
                <p:cNvCxnSpPr>
                  <a:cxnSpLocks/>
                  <a:endCxn id="75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B9305BB-8CDF-40D3-8DEB-53770BCCC0BF}"/>
                </a:ext>
              </a:extLst>
            </p:cNvPr>
            <p:cNvSpPr/>
            <p:nvPr/>
          </p:nvSpPr>
          <p:spPr>
            <a:xfrm>
              <a:off x="4439944" y="1412737"/>
              <a:ext cx="6443113" cy="5235648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43644C0-CE5A-4DD0-8CBF-B8BEFBE472FE}"/>
                </a:ext>
              </a:extLst>
            </p:cNvPr>
            <p:cNvSpPr/>
            <p:nvPr/>
          </p:nvSpPr>
          <p:spPr>
            <a:xfrm>
              <a:off x="4864458" y="1809421"/>
              <a:ext cx="2494744" cy="861774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연도별 데이터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preprocessing()</a:t>
              </a:r>
            </a:p>
            <a:p>
              <a:pPr marL="171450" indent="-171450" algn="ctr">
                <a:buFontTx/>
                <a:buChar char="-"/>
              </a:pP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연도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/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월 추가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add_yearmonth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  <a:p>
              <a:pPr marL="171450" indent="-171450" algn="ctr">
                <a:buFontTx/>
                <a:buChar char="-"/>
              </a:pP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일시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(MEA_DDHR) 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생성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AADBC64-43B3-4BD3-8013-8337A532B698}"/>
                </a:ext>
              </a:extLst>
            </p:cNvPr>
            <p:cNvSpPr/>
            <p:nvPr/>
          </p:nvSpPr>
          <p:spPr>
            <a:xfrm>
              <a:off x="4863950" y="2910080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없는 데이터만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2016 ~ 2018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년 일부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1A464C6-2672-4FC3-8850-69162E992BE1}"/>
                </a:ext>
              </a:extLst>
            </p:cNvPr>
            <p:cNvCxnSpPr>
              <a:cxnSpLocks/>
            </p:cNvCxnSpPr>
            <p:nvPr/>
          </p:nvCxnSpPr>
          <p:spPr>
            <a:xfrm>
              <a:off x="3012658" y="2283316"/>
              <a:ext cx="1768828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881AF0-A154-4A7F-BAB8-A5597582026C}"/>
                </a:ext>
              </a:extLst>
            </p:cNvPr>
            <p:cNvCxnSpPr>
              <a:cxnSpLocks/>
            </p:cNvCxnSpPr>
            <p:nvPr/>
          </p:nvCxnSpPr>
          <p:spPr>
            <a:xfrm>
              <a:off x="3012658" y="3160132"/>
              <a:ext cx="1768828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4BA7D3E-2E1C-48D5-A81E-D6E61CD87EDE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8C2878B-E016-4152-80B8-F747658A6456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2F0D18D3-C346-44B6-BDA9-EBF166D0ABE6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349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001295-A0E6-402D-8B54-A3040E9FC948}"/>
              </a:ext>
            </a:extLst>
          </p:cNvPr>
          <p:cNvSpPr/>
          <p:nvPr/>
        </p:nvSpPr>
        <p:spPr>
          <a:xfrm>
            <a:off x="6575149" y="6286500"/>
            <a:ext cx="4909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https://www.flaticon.com/packs/management</a:t>
            </a:r>
            <a:endParaRPr lang="ko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F95B87-0E0B-4892-9305-132A4D3B9BCB}"/>
              </a:ext>
            </a:extLst>
          </p:cNvPr>
          <p:cNvGrpSpPr/>
          <p:nvPr/>
        </p:nvGrpSpPr>
        <p:grpSpPr>
          <a:xfrm>
            <a:off x="1017786" y="2351896"/>
            <a:ext cx="10720674" cy="2154209"/>
            <a:chOff x="1017786" y="2345622"/>
            <a:chExt cx="10720674" cy="215420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15B0EB-E139-416E-A502-A28A075E1BB1}"/>
                </a:ext>
              </a:extLst>
            </p:cNvPr>
            <p:cNvGrpSpPr/>
            <p:nvPr/>
          </p:nvGrpSpPr>
          <p:grpSpPr>
            <a:xfrm>
              <a:off x="1017786" y="3170873"/>
              <a:ext cx="10156427" cy="1328958"/>
              <a:chOff x="968066" y="3170873"/>
              <a:chExt cx="10156427" cy="13289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6E0B12-A408-4495-B774-2AADD69B71EB}"/>
                  </a:ext>
                </a:extLst>
              </p:cNvPr>
              <p:cNvGrpSpPr/>
              <p:nvPr/>
            </p:nvGrpSpPr>
            <p:grpSpPr>
              <a:xfrm>
                <a:off x="968066" y="3170873"/>
                <a:ext cx="1328958" cy="1328958"/>
                <a:chOff x="576042" y="4021821"/>
                <a:chExt cx="1328958" cy="132895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060D78A-1203-47B1-BBE7-66F8560B963F}"/>
                    </a:ext>
                  </a:extLst>
                </p:cNvPr>
                <p:cNvSpPr/>
                <p:nvPr/>
              </p:nvSpPr>
              <p:spPr>
                <a:xfrm>
                  <a:off x="576042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DB82E820-1B33-478D-8CB5-920665B22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66" y="4295345"/>
                  <a:ext cx="781910" cy="78191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A26B28-0BA9-4434-87D8-BF4D8D7A1AC7}"/>
                  </a:ext>
                </a:extLst>
              </p:cNvPr>
              <p:cNvGrpSpPr/>
              <p:nvPr/>
            </p:nvGrpSpPr>
            <p:grpSpPr>
              <a:xfrm>
                <a:off x="3174933" y="3170873"/>
                <a:ext cx="1328958" cy="1328958"/>
                <a:chOff x="2397736" y="4021821"/>
                <a:chExt cx="1328958" cy="132895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C406F6-36DC-4D36-BC71-225CCF575B44}"/>
                    </a:ext>
                  </a:extLst>
                </p:cNvPr>
                <p:cNvSpPr/>
                <p:nvPr/>
              </p:nvSpPr>
              <p:spPr>
                <a:xfrm>
                  <a:off x="2397736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E6EDCC-A68F-4CF2-B190-710E8EDBB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615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3DE9205-D6F0-46C5-B566-AE3072E3FFDC}"/>
                  </a:ext>
                </a:extLst>
              </p:cNvPr>
              <p:cNvGrpSpPr/>
              <p:nvPr/>
            </p:nvGrpSpPr>
            <p:grpSpPr>
              <a:xfrm>
                <a:off x="5381800" y="3170873"/>
                <a:ext cx="1328958" cy="1328958"/>
                <a:chOff x="5260069" y="4021821"/>
                <a:chExt cx="1328958" cy="132895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867B0C6-AB8A-4924-A0C9-43EB7947CA0B}"/>
                    </a:ext>
                  </a:extLst>
                </p:cNvPr>
                <p:cNvSpPr/>
                <p:nvPr/>
              </p:nvSpPr>
              <p:spPr>
                <a:xfrm>
                  <a:off x="5260069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D8FE39F-FEC7-4A54-AD8D-089FE63C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3948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AFF260A-9CD4-4B6A-8CF7-3FD2737FAC18}"/>
                  </a:ext>
                </a:extLst>
              </p:cNvPr>
              <p:cNvGrpSpPr/>
              <p:nvPr/>
            </p:nvGrpSpPr>
            <p:grpSpPr>
              <a:xfrm>
                <a:off x="7588667" y="3170873"/>
                <a:ext cx="1328958" cy="1328958"/>
                <a:chOff x="7626110" y="3170873"/>
                <a:chExt cx="1328958" cy="132895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BCBE219-8448-476E-B6D6-A318FAB1E67D}"/>
                    </a:ext>
                  </a:extLst>
                </p:cNvPr>
                <p:cNvSpPr/>
                <p:nvPr/>
              </p:nvSpPr>
              <p:spPr>
                <a:xfrm>
                  <a:off x="7626110" y="3170873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A44C5D-0F33-476C-82EE-5F5516CB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989" y="3444397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60141F-12E1-4C85-B70D-9BAFE942C1D2}"/>
                  </a:ext>
                </a:extLst>
              </p:cNvPr>
              <p:cNvGrpSpPr/>
              <p:nvPr/>
            </p:nvGrpSpPr>
            <p:grpSpPr>
              <a:xfrm>
                <a:off x="9795535" y="3170873"/>
                <a:ext cx="1328958" cy="1328958"/>
                <a:chOff x="9689195" y="4021821"/>
                <a:chExt cx="1328958" cy="132895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5463AE-D157-4948-B022-665F87FC3710}"/>
                    </a:ext>
                  </a:extLst>
                </p:cNvPr>
                <p:cNvSpPr/>
                <p:nvPr/>
              </p:nvSpPr>
              <p:spPr>
                <a:xfrm>
                  <a:off x="9689195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ACAA759-1787-4105-A076-46D58C27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74" y="4295345"/>
                  <a:ext cx="781200" cy="78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E9F3BF8-8C6B-4DA3-A70F-CBD6BF40ABB6}"/>
                </a:ext>
              </a:extLst>
            </p:cNvPr>
            <p:cNvGrpSpPr/>
            <p:nvPr/>
          </p:nvGrpSpPr>
          <p:grpSpPr>
            <a:xfrm>
              <a:off x="1086985" y="2345622"/>
              <a:ext cx="10651475" cy="707886"/>
              <a:chOff x="1086985" y="2345622"/>
              <a:chExt cx="10651475" cy="7078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BB05EE-4BC6-4F84-AB93-B72A218C192D}"/>
                  </a:ext>
                </a:extLst>
              </p:cNvPr>
              <p:cNvSpPr txBox="1"/>
              <p:nvPr/>
            </p:nvSpPr>
            <p:spPr>
              <a:xfrm>
                <a:off x="1086985" y="2499510"/>
                <a:ext cx="1190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공모배경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45D33C-29F1-4A60-9C96-01DE0C8D9E10}"/>
                  </a:ext>
                </a:extLst>
              </p:cNvPr>
              <p:cNvSpPr txBox="1"/>
              <p:nvPr/>
            </p:nvSpPr>
            <p:spPr>
              <a:xfrm>
                <a:off x="2942316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활용데이터 정의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4564D-49F5-43F8-AE78-B5F30A438697}"/>
                  </a:ext>
                </a:extLst>
              </p:cNvPr>
              <p:cNvSpPr txBox="1"/>
              <p:nvPr/>
            </p:nvSpPr>
            <p:spPr>
              <a:xfrm>
                <a:off x="5149183" y="2345622"/>
                <a:ext cx="18936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처리방안 </a:t>
                </a: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&amp;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분석기법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5F0ED4-94E9-4D35-942A-BC9149E95742}"/>
                  </a:ext>
                </a:extLst>
              </p:cNvPr>
              <p:cNvSpPr txBox="1"/>
              <p:nvPr/>
            </p:nvSpPr>
            <p:spPr>
              <a:xfrm>
                <a:off x="7339012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4BDDB3-DDBE-4959-81B6-1228E90C6933}"/>
                  </a:ext>
                </a:extLst>
              </p:cNvPr>
              <p:cNvSpPr txBox="1"/>
              <p:nvPr/>
            </p:nvSpPr>
            <p:spPr>
              <a:xfrm>
                <a:off x="9281008" y="2499510"/>
                <a:ext cx="2457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활용방안 및 기대효과</a:t>
                </a:r>
              </a:p>
            </p:txBody>
          </p: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34997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0879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258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5637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8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058D5C9-4581-459C-A4BE-A568DEA76ABD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D5A806C-B7C6-4570-A73A-3BEF3D77E5B1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C671B107-E2CC-4A31-9A84-FB9C7DB8727A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B03E6C-4175-4976-8E41-8500B055D709}"/>
              </a:ext>
            </a:extLst>
          </p:cNvPr>
          <p:cNvGrpSpPr/>
          <p:nvPr/>
        </p:nvGrpSpPr>
        <p:grpSpPr>
          <a:xfrm>
            <a:off x="1095376" y="1101783"/>
            <a:ext cx="10330269" cy="5560274"/>
            <a:chOff x="1095376" y="1101783"/>
            <a:chExt cx="10330269" cy="5560274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F547372D-371A-4B98-B12A-C7CFD19EDB37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4D51334-530B-45ED-ADB5-9F12D39C217A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51F724BF-B1BF-402C-80EC-42B2FC7D46DB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5160918E-DA02-4ED7-9FFE-3BE09332A75E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E07F7D82-F8FF-4ACD-B54A-7DFCABFFA708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F9D720B9-A7F8-4223-A0B1-10D5FA149AAF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21AFDD7D-AA23-4DEA-BD0E-4CD3459529DD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2DC77E0E-ABFC-4462-8096-5341DB0C956E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E0E0EFD7-45B6-4D8A-B6EB-2F6A17F655C8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AA12FE51-1AE4-4FD7-93EC-D9D1B1D51B21}"/>
                    </a:ext>
                  </a:extLst>
                </p:cNvPr>
                <p:cNvCxnSpPr>
                  <a:cxnSpLocks/>
                  <a:stCxn id="148" idx="2"/>
                  <a:endCxn id="149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0A7AC658-1C17-4DF0-950A-B65009A75759}"/>
                    </a:ext>
                  </a:extLst>
                </p:cNvPr>
                <p:cNvCxnSpPr>
                  <a:cxnSpLocks/>
                  <a:stCxn id="149" idx="2"/>
                  <a:endCxn id="150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98F9958-C33C-4338-84F7-DAC703539BC4}"/>
                    </a:ext>
                  </a:extLst>
                </p:cNvPr>
                <p:cNvCxnSpPr>
                  <a:cxnSpLocks/>
                  <a:stCxn id="150" idx="2"/>
                  <a:endCxn id="151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EA67E736-F6C4-40CF-A08D-C91991380BE3}"/>
                    </a:ext>
                  </a:extLst>
                </p:cNvPr>
                <p:cNvCxnSpPr>
                  <a:cxnSpLocks/>
                  <a:stCxn id="151" idx="2"/>
                  <a:endCxn id="152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6714D067-E483-483A-878A-56873A97D877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8E8C27EC-2759-4727-A1C0-8B98757D7FEC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9DB11AFF-FAAE-4663-9C0C-8FFFB6A00F36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EF670E58-0676-489C-AB90-D016B52CF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6EAE8856-ABE8-4DCA-BC3E-B6DA7B2B8246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222,50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93FDDB3C-9DF9-420D-9DC9-874D9496F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E093A427-C2C7-4054-8793-C8589677B070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C49E6D91-32D3-4232-8283-3AEAECA27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AC8B619F-0962-4828-8EEE-ABB2DC202F82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D4D0AB03-2DAE-4143-B590-5D9E1E1FA33D}"/>
                    </a:ext>
                  </a:extLst>
                </p:cNvPr>
                <p:cNvCxnSpPr>
                  <a:cxnSpLocks/>
                  <a:endCxn id="165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959EBC9A-6DEA-4B3F-B287-D366F7993F90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0E32F99D-8ECA-4DF4-BF11-DB9360E9DB91}"/>
                    </a:ext>
                  </a:extLst>
                </p:cNvPr>
                <p:cNvCxnSpPr>
                  <a:cxnSpLocks/>
                  <a:endCxn id="167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D2F1CFCD-3885-4E8D-BB56-FDF084833BB5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313FBA3D-581C-4AEE-9F4C-371C5EB16DFB}"/>
                    </a:ext>
                  </a:extLst>
                </p:cNvPr>
                <p:cNvCxnSpPr>
                  <a:cxnSpLocks/>
                  <a:endCxn id="169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9B4633F4-50B4-4368-AF82-56EA45FA90BA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Sky2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1C91E7DF-BCDA-4479-BEEA-D914593E94B4}"/>
                    </a:ext>
                  </a:extLst>
                </p:cNvPr>
                <p:cNvCxnSpPr>
                  <a:cxnSpLocks/>
                  <a:endCxn id="171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0AB4A9A5-D865-4849-B897-A802A4F4B6AC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CBAFCEE3-4567-48E1-8C6F-C726F4BF53A0}"/>
                    </a:ext>
                  </a:extLst>
                </p:cNvPr>
                <p:cNvCxnSpPr>
                  <a:cxnSpLocks/>
                  <a:endCxn id="173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584AB4F-1833-4981-A7D3-FB05F1EC2A1A}"/>
                </a:ext>
              </a:extLst>
            </p:cNvPr>
            <p:cNvSpPr/>
            <p:nvPr/>
          </p:nvSpPr>
          <p:spPr>
            <a:xfrm>
              <a:off x="7507258" y="1384663"/>
              <a:ext cx="3918387" cy="5277394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A634D85-70CD-4E22-A21F-15BA9D2A4DB8}"/>
                </a:ext>
              </a:extLst>
            </p:cNvPr>
            <p:cNvSpPr/>
            <p:nvPr/>
          </p:nvSpPr>
          <p:spPr>
            <a:xfrm>
              <a:off x="1095376" y="1471115"/>
              <a:ext cx="3328109" cy="4402291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D1995AD-9EDE-40DB-95AC-813AC937F93D}"/>
                </a:ext>
              </a:extLst>
            </p:cNvPr>
            <p:cNvCxnSpPr/>
            <p:nvPr/>
          </p:nvCxnSpPr>
          <p:spPr>
            <a:xfrm>
              <a:off x="6101890" y="229774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1547C6-7A22-4856-8D79-7638CF4ED19E}"/>
                </a:ext>
              </a:extLst>
            </p:cNvPr>
            <p:cNvSpPr/>
            <p:nvPr/>
          </p:nvSpPr>
          <p:spPr>
            <a:xfrm>
              <a:off x="8012458" y="2057472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연도별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all_data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FC6514A-5420-4046-9250-CBC9C14E97C0}"/>
                </a:ext>
              </a:extLst>
            </p:cNvPr>
            <p:cNvCxnSpPr/>
            <p:nvPr/>
          </p:nvCxnSpPr>
          <p:spPr>
            <a:xfrm>
              <a:off x="6101890" y="316451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C8D50F1-1FD5-4E7C-8322-FABA30FD813F}"/>
                </a:ext>
              </a:extLst>
            </p:cNvPr>
            <p:cNvSpPr/>
            <p:nvPr/>
          </p:nvSpPr>
          <p:spPr>
            <a:xfrm>
              <a:off x="8012458" y="2924247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운량 컬럼만 추출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MEA_DDHR,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CLOUD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176CF93-6A46-4542-B66D-32078ADC64A0}"/>
                </a:ext>
              </a:extLst>
            </p:cNvPr>
            <p:cNvCxnSpPr/>
            <p:nvPr/>
          </p:nvCxnSpPr>
          <p:spPr>
            <a:xfrm>
              <a:off x="6101890" y="4013872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525F5CE-A1DA-4555-A12F-F26C72F35270}"/>
                </a:ext>
              </a:extLst>
            </p:cNvPr>
            <p:cNvSpPr/>
            <p:nvPr/>
          </p:nvSpPr>
          <p:spPr>
            <a:xfrm>
              <a:off x="8012457" y="3763036"/>
              <a:ext cx="2647945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24BBAAE-3745-4DE9-82EB-D90BE59E1DF0}"/>
                </a:ext>
              </a:extLst>
            </p:cNvPr>
            <p:cNvCxnSpPr/>
            <p:nvPr/>
          </p:nvCxnSpPr>
          <p:spPr>
            <a:xfrm>
              <a:off x="6101890" y="4871938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8B6C31-37F7-4242-A146-CE2B17A1E295}"/>
                </a:ext>
              </a:extLst>
            </p:cNvPr>
            <p:cNvSpPr/>
            <p:nvPr/>
          </p:nvSpPr>
          <p:spPr>
            <a:xfrm>
              <a:off x="8012457" y="4622066"/>
              <a:ext cx="3350868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2018-10-15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데이터부터 추출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결측치가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너무 많아서 전체 데이터는 사용 불가능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4B2AC3D-11B2-4A4B-9355-CEDEAEFF0425}"/>
                </a:ext>
              </a:extLst>
            </p:cNvPr>
            <p:cNvCxnSpPr/>
            <p:nvPr/>
          </p:nvCxnSpPr>
          <p:spPr>
            <a:xfrm>
              <a:off x="6101890" y="5721637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E3D6A37-6378-42AE-82A1-AC97C9717C04}"/>
                </a:ext>
              </a:extLst>
            </p:cNvPr>
            <p:cNvSpPr/>
            <p:nvPr/>
          </p:nvSpPr>
          <p:spPr>
            <a:xfrm>
              <a:off x="8012457" y="5471765"/>
              <a:ext cx="3350868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하늘상태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(SKY)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 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which_sky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08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2E411C2-0F8F-4CEE-BA5C-731FFBFD4DE1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89A1DA-D4B4-4D85-B831-C1B9208A629B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10CC8CFE-0583-4EF4-BD52-3CD2B83D4530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EEDEE6-EA3D-4089-9B62-6AE3FA634CFE}"/>
              </a:ext>
            </a:extLst>
          </p:cNvPr>
          <p:cNvGrpSpPr/>
          <p:nvPr/>
        </p:nvGrpSpPr>
        <p:grpSpPr>
          <a:xfrm>
            <a:off x="1095376" y="1101783"/>
            <a:ext cx="9453523" cy="5546609"/>
            <a:chOff x="1095376" y="1101783"/>
            <a:chExt cx="9453523" cy="554660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2F4288A-2545-4F12-9301-7160D5D877B2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34053B6-A06D-4DE3-BBFC-830A2D97603B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2AD09B8-ED7C-43C7-9E74-495554D827DD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8B17EE4-9620-470C-B110-25D5D7C9A47B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E71EB3A-223D-48F9-921F-1F6ADFE358EE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9866FE33-6A91-49E2-AC21-D07765E55691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C73919B-F0D4-4176-9569-400CDB74015F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2FE3F2BD-67AD-4D37-975E-2F7F59C36A62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3DD2FEE7-1392-44E7-83D4-6722C8E4BF80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F6F9ED11-C210-433D-BE7D-A9C7B4DF7D0E}"/>
                    </a:ext>
                  </a:extLst>
                </p:cNvPr>
                <p:cNvCxnSpPr>
                  <a:cxnSpLocks/>
                  <a:stCxn id="10" idx="2"/>
                  <a:endCxn id="11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3BF08908-6FF9-420F-B058-9B9253FC6F4E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1A71F5-4703-46A0-AC7C-4B8BDC9A1DDB}"/>
                    </a:ext>
                  </a:extLst>
                </p:cNvPr>
                <p:cNvCxnSpPr>
                  <a:cxnSpLocks/>
                  <a:stCxn id="12" idx="2"/>
                  <a:endCxn id="13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C7F7ADEE-5968-42C7-ABE6-E9B5E37E9FD8}"/>
                    </a:ext>
                  </a:extLst>
                </p:cNvPr>
                <p:cNvCxnSpPr>
                  <a:cxnSpLocks/>
                  <a:stCxn id="13" idx="2"/>
                  <a:endCxn id="14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AE5259-7239-45E5-AB80-468D4AF9457D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46C3D205-BB9E-41D8-8A63-473898FFB609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9574B7A-DD56-4530-AB55-45C2FDA98B7F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0BCF4442-2D40-4CEE-BB6A-D84F13464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CBEC0FF-8526-4499-BF50-D01611227348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222,50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7E0E978C-3670-43A2-B2D6-D833310CF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17342C2E-DF99-44EB-B98B-0332528FFAC3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716464E4-1284-4C63-AD61-D4D028620B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0FA0F6D7-042B-4186-B494-A245C4B09E53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AB4F89EA-EE7C-43E3-9636-025C22AE861E}"/>
                    </a:ext>
                  </a:extLst>
                </p:cNvPr>
                <p:cNvCxnSpPr>
                  <a:cxnSpLocks/>
                  <a:endCxn id="53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D627463-8A64-45FF-8613-EC515B082773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58B997-3E55-4F54-A408-089533EA235C}"/>
                    </a:ext>
                  </a:extLst>
                </p:cNvPr>
                <p:cNvCxnSpPr>
                  <a:cxnSpLocks/>
                  <a:endCxn id="61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26026A7B-C3B0-4310-A948-1B5B6522A11E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6D56239-8A61-4BDA-BD40-7E7DFD528760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3A0733C5-CA3B-432E-8C23-3820CCCF3441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1864B261-5051-45BB-85CC-8B447A7F3D03}"/>
                    </a:ext>
                  </a:extLst>
                </p:cNvPr>
                <p:cNvCxnSpPr>
                  <a:cxnSpLocks/>
                  <a:endCxn id="65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573BFF3A-30DC-42A5-B4EE-A897F39C6FD5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Sky3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9A75BFE3-5595-418B-993B-0B4510050C36}"/>
                    </a:ext>
                  </a:extLst>
                </p:cNvPr>
                <p:cNvCxnSpPr>
                  <a:cxnSpLocks/>
                  <a:endCxn id="68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7C133F-7FBA-4420-9DD6-8839C95E4F85}"/>
                </a:ext>
              </a:extLst>
            </p:cNvPr>
            <p:cNvGrpSpPr/>
            <p:nvPr/>
          </p:nvGrpSpPr>
          <p:grpSpPr>
            <a:xfrm>
              <a:off x="1095376" y="1471116"/>
              <a:ext cx="6452136" cy="5177276"/>
              <a:chOff x="1095376" y="1471116"/>
              <a:chExt cx="6452136" cy="5177276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5B2F612-1627-4ACE-A211-92F5A1648625}"/>
                  </a:ext>
                </a:extLst>
              </p:cNvPr>
              <p:cNvSpPr/>
              <p:nvPr/>
            </p:nvSpPr>
            <p:spPr>
              <a:xfrm>
                <a:off x="1095376" y="1471116"/>
                <a:ext cx="6452136" cy="4285102"/>
              </a:xfrm>
              <a:prstGeom prst="rect">
                <a:avLst/>
              </a:prstGeom>
              <a:solidFill>
                <a:srgbClr val="FFFFFF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C7F1FEE-C509-4D82-816A-836DC283CCD1}"/>
                  </a:ext>
                </a:extLst>
              </p:cNvPr>
              <p:cNvSpPr/>
              <p:nvPr/>
            </p:nvSpPr>
            <p:spPr>
              <a:xfrm>
                <a:off x="4321444" y="5756217"/>
                <a:ext cx="3226063" cy="892175"/>
              </a:xfrm>
              <a:prstGeom prst="rect">
                <a:avLst/>
              </a:prstGeom>
              <a:solidFill>
                <a:srgbClr val="FFFFFF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59FB800-FBEF-4B95-8DC2-A429F0622A2B}"/>
                </a:ext>
              </a:extLst>
            </p:cNvPr>
            <p:cNvCxnSpPr/>
            <p:nvPr/>
          </p:nvCxnSpPr>
          <p:spPr>
            <a:xfrm>
              <a:off x="7281319" y="229774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6CCD5FB-9D09-4BF0-9042-FEBD717D6011}"/>
                </a:ext>
              </a:extLst>
            </p:cNvPr>
            <p:cNvSpPr/>
            <p:nvPr/>
          </p:nvSpPr>
          <p:spPr>
            <a:xfrm>
              <a:off x="4700265" y="2057472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운량 컬럼만 추출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MEA_DDHR, CLOUD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5BC9954-67BC-4480-839B-43D119656D81}"/>
                </a:ext>
              </a:extLst>
            </p:cNvPr>
            <p:cNvCxnSpPr/>
            <p:nvPr/>
          </p:nvCxnSpPr>
          <p:spPr>
            <a:xfrm>
              <a:off x="7281319" y="3149869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BEE4145-E08A-46DA-920D-AF1E935A4D2C}"/>
                </a:ext>
              </a:extLst>
            </p:cNvPr>
            <p:cNvSpPr/>
            <p:nvPr/>
          </p:nvSpPr>
          <p:spPr>
            <a:xfrm>
              <a:off x="4612253" y="2909601"/>
              <a:ext cx="2582756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1B080F9-EB3A-412E-A65A-3FDFC782E195}"/>
                </a:ext>
              </a:extLst>
            </p:cNvPr>
            <p:cNvCxnSpPr/>
            <p:nvPr/>
          </p:nvCxnSpPr>
          <p:spPr>
            <a:xfrm>
              <a:off x="7281319" y="3998853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7F78D2-8EFC-4D04-A3DE-449CBC3E4514}"/>
                </a:ext>
              </a:extLst>
            </p:cNvPr>
            <p:cNvSpPr/>
            <p:nvPr/>
          </p:nvSpPr>
          <p:spPr>
            <a:xfrm>
              <a:off x="4612253" y="3758585"/>
              <a:ext cx="2582756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중복제거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cloud2.drop_duplicates()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8797501-A15A-4C66-AFAE-7F85C543EE43}"/>
                </a:ext>
              </a:extLst>
            </p:cNvPr>
            <p:cNvCxnSpPr/>
            <p:nvPr/>
          </p:nvCxnSpPr>
          <p:spPr>
            <a:xfrm>
              <a:off x="7281319" y="4850612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B730969-D190-444F-8070-560EEC9CBB0A}"/>
                </a:ext>
              </a:extLst>
            </p:cNvPr>
            <p:cNvSpPr/>
            <p:nvPr/>
          </p:nvSpPr>
          <p:spPr>
            <a:xfrm>
              <a:off x="3648269" y="4610344"/>
              <a:ext cx="3546740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2020-01-01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데이터부터 추출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sky1, sky2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에 없는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2020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년 데이터만 추출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5BFF079-A164-4075-A0E3-753B3609AE77}"/>
                </a:ext>
              </a:extLst>
            </p:cNvPr>
            <p:cNvCxnSpPr/>
            <p:nvPr/>
          </p:nvCxnSpPr>
          <p:spPr>
            <a:xfrm>
              <a:off x="7281319" y="57130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3EA37F2-625B-49E0-9F43-E25B6178C4B8}"/>
                </a:ext>
              </a:extLst>
            </p:cNvPr>
            <p:cNvSpPr/>
            <p:nvPr/>
          </p:nvSpPr>
          <p:spPr>
            <a:xfrm>
              <a:off x="3648269" y="5472732"/>
              <a:ext cx="3546740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하늘상태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(SKY)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 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which_sky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966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F4288A-2545-4F12-9301-7160D5D877B2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4053B6-A06D-4DE3-BBFC-830A2D97603B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AD09B8-ED7C-43C7-9E74-495554D827DD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4573096"/>
              <a:chOff x="1344192" y="1248395"/>
              <a:chExt cx="9167054" cy="45730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BF08908-6FF9-420F-B058-9B9253FC6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AE5259-7239-45E5-AB80-468D4AF9457D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BCF4442-2D40-4CEE-BB6A-D84F13464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CBEC0FF-8526-4499-BF50-D01611227348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Sky1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22,250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0E978C-3670-43A2-B2D6-D833310CF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A0733C5-CA3B-432E-8C23-3820CCCF3441}"/>
                  </a:ext>
                </a:extLst>
              </p:cNvPr>
              <p:cNvSpPr/>
              <p:nvPr/>
            </p:nvSpPr>
            <p:spPr>
              <a:xfrm>
                <a:off x="4427534" y="342900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Sky2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73BFF3A-30DC-42A5-B4EE-A897F39C6FD5}"/>
                  </a:ext>
                </a:extLst>
              </p:cNvPr>
              <p:cNvSpPr/>
              <p:nvPr/>
            </p:nvSpPr>
            <p:spPr>
              <a:xfrm>
                <a:off x="7510368" y="342900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Sky3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2299481-ADE1-4FAB-AB86-051FEC5FD333}"/>
                  </a:ext>
                </a:extLst>
              </p:cNvPr>
              <p:cNvSpPr/>
              <p:nvPr/>
            </p:nvSpPr>
            <p:spPr>
              <a:xfrm>
                <a:off x="4427534" y="5075582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34,104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BD1A75C3-0B74-46EC-A90D-58938F5231E8}"/>
                  </a:ext>
                </a:extLst>
              </p:cNvPr>
              <p:cNvCxnSpPr>
                <a:cxnSpLocks/>
                <a:stCxn id="65" idx="2"/>
                <a:endCxn id="66" idx="0"/>
              </p:cNvCxnSpPr>
              <p:nvPr/>
            </p:nvCxnSpPr>
            <p:spPr>
              <a:xfrm>
                <a:off x="5927719" y="4174909"/>
                <a:ext cx="0" cy="900673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794305B-CEA5-4CE9-AC24-08775FAE596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471AFC-F56B-434B-BEC1-1418AF70EA35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C5C58BD0-499B-498B-82E1-3CEA73193E8D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7239D4-7C13-45C7-80C6-D7D4F6892773}"/>
              </a:ext>
            </a:extLst>
          </p:cNvPr>
          <p:cNvGrpSpPr/>
          <p:nvPr/>
        </p:nvGrpSpPr>
        <p:grpSpPr>
          <a:xfrm>
            <a:off x="2859170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6FE83B-B3A0-4321-AAC4-336305EC0A5E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D9F643-9491-497B-A66B-5B0BA8AE6C0B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8DFEF9A-5112-41DE-AB86-7C1EC0272B5A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B103319-748C-49CA-843B-6C8766942151}"/>
              </a:ext>
            </a:extLst>
          </p:cNvPr>
          <p:cNvGrpSpPr/>
          <p:nvPr/>
        </p:nvGrpSpPr>
        <p:grpSpPr>
          <a:xfrm>
            <a:off x="5932986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C25C9B7-0185-4225-8D90-D34D0BDC9907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BBDD7D3-3758-431F-9E69-EE188617B92C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471BDA8-336A-46DC-BCBB-3CE1F001D3EA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F520B14-598C-4989-AA1E-392204FBF9E8}"/>
              </a:ext>
            </a:extLst>
          </p:cNvPr>
          <p:cNvGrpSpPr/>
          <p:nvPr/>
        </p:nvGrpSpPr>
        <p:grpSpPr>
          <a:xfrm>
            <a:off x="9015821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CD1761B-CE35-43F3-8F2E-982778011273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919E6B7-F526-48A7-95AB-992DA57AE75C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0B4F9D6-E8CB-4924-B9E4-51DE63695ECD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5E603AE-A711-40C7-920B-4E2CACD8A7D0}"/>
              </a:ext>
            </a:extLst>
          </p:cNvPr>
          <p:cNvCxnSpPr>
            <a:stCxn id="40" idx="2"/>
            <a:endCxn id="66" idx="1"/>
          </p:cNvCxnSpPr>
          <p:nvPr/>
        </p:nvCxnSpPr>
        <p:spPr>
          <a:xfrm rot="16200000" flipH="1">
            <a:off x="3023723" y="3860460"/>
            <a:ext cx="1299771" cy="1583157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21393A7-5482-4AA0-B594-18A0A6425CE0}"/>
              </a:ext>
            </a:extLst>
          </p:cNvPr>
          <p:cNvCxnSpPr>
            <a:cxnSpLocks/>
            <a:stCxn id="68" idx="2"/>
            <a:endCxn id="66" idx="3"/>
          </p:cNvCxnSpPr>
          <p:nvPr/>
        </p:nvCxnSpPr>
        <p:spPr>
          <a:xfrm rot="5400000">
            <a:off x="7620068" y="3873787"/>
            <a:ext cx="1273628" cy="1582649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B31623-C0B5-4A4E-878F-3EEBE2994D24}"/>
              </a:ext>
            </a:extLst>
          </p:cNvPr>
          <p:cNvGrpSpPr/>
          <p:nvPr/>
        </p:nvGrpSpPr>
        <p:grpSpPr>
          <a:xfrm>
            <a:off x="5978705" y="4248881"/>
            <a:ext cx="2711164" cy="492443"/>
            <a:chOff x="9061540" y="4585678"/>
            <a:chExt cx="2711164" cy="49244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DFFB637-B505-42BA-BBD0-17AD3D669213}"/>
                </a:ext>
              </a:extLst>
            </p:cNvPr>
            <p:cNvSpPr/>
            <p:nvPr/>
          </p:nvSpPr>
          <p:spPr>
            <a:xfrm>
              <a:off x="9277960" y="4585678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모든 기간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([sky1, sky2, sky3])</a:t>
              </a: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A4F3C9A1-58CF-400B-9DE1-319C3D17B913}"/>
                </a:ext>
              </a:extLst>
            </p:cNvPr>
            <p:cNvCxnSpPr>
              <a:cxnSpLocks/>
            </p:cNvCxnSpPr>
            <p:nvPr/>
          </p:nvCxnSpPr>
          <p:spPr>
            <a:xfrm>
              <a:off x="9061540" y="4827528"/>
              <a:ext cx="170904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604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53066AB5-B165-44CD-B637-3BA4CD2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166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962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428FF565-160F-46C4-8718-2B758737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01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44D68-494C-48F4-BEFA-E202CBE19519}"/>
              </a:ext>
            </a:extLst>
          </p:cNvPr>
          <p:cNvSpPr txBox="1"/>
          <p:nvPr/>
        </p:nvSpPr>
        <p:spPr>
          <a:xfrm>
            <a:off x="287693" y="1246913"/>
            <a:ext cx="10833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 결과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~~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 요인들이 결로에 가장 큰 영향을 미쳤다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이러한 원인을 제거할 수 있는 방안으로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…</a:t>
            </a:r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AA29D-07D2-4143-94A1-F804302DADF1}"/>
              </a:ext>
            </a:extLst>
          </p:cNvPr>
          <p:cNvSpPr txBox="1"/>
          <p:nvPr/>
        </p:nvSpPr>
        <p:spPr>
          <a:xfrm>
            <a:off x="603068" y="2022925"/>
            <a:ext cx="97726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AutoNum type="arabicPeriod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공장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제습기 활용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+mj-lt"/>
              <a:buAutoNum type="arabicPeriod" startAt="2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+mj-lt"/>
              <a:buAutoNum type="arabicPeriod" startAt="3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새로운 패러다임의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BE5B2-145A-4DE0-9672-3BCC060DAA3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949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570079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산업용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스마트솔루션즈의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저소음 공장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실링팬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대량의 공기를 순환시켜 쾌적한 실내 유지 및 냉난방비 절감 효과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B3AAA-EAD7-41B3-8F5A-D9CB44D4251A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공장 내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755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768531" y="1754745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문현준 교수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단국대학교 건축공학과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]</a:t>
            </a:r>
            <a:b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지금 현재 국내에는 주로 온도차를 낮춰서 결로를 방지하는 그런 기준들이 있는데요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향후에는 온도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차뿐만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아니라 습기 전달에 대한 것을 고려를 해서 적절한 자재를 적절히 설계를 해야 향후에 문제를 많이 줄일 수 있을 것이라고 생각됩니다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."</a:t>
            </a:r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2942B-EAC1-481A-BFC9-170B3E7D9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9" t="27088" r="39571" b="28472"/>
          <a:stretch/>
        </p:blipFill>
        <p:spPr>
          <a:xfrm>
            <a:off x="5007427" y="3082834"/>
            <a:ext cx="5181601" cy="2934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51DCD-A0F3-49D1-BE73-8C84C5AB601B}"/>
              </a:ext>
            </a:extLst>
          </p:cNvPr>
          <p:cNvSpPr txBox="1"/>
          <p:nvPr/>
        </p:nvSpPr>
        <p:spPr>
          <a:xfrm>
            <a:off x="7598227" y="6080809"/>
            <a:ext cx="273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2016.03.28 MBC </a:t>
            </a:r>
            <a:r>
              <a:rPr lang="ko-KR" altLang="en-US" dirty="0"/>
              <a:t>뉴스 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8B008-0564-42C8-A0EF-A83B57F700BF}"/>
              </a:ext>
            </a:extLst>
          </p:cNvPr>
          <p:cNvSpPr/>
          <p:nvPr/>
        </p:nvSpPr>
        <p:spPr>
          <a:xfrm>
            <a:off x="1001486" y="60808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https://imnews.imbc.com/replay/2580/3925446_29945.html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BE4DB-4E70-45FE-A36C-E17B0829813D}"/>
              </a:ext>
            </a:extLst>
          </p:cNvPr>
          <p:cNvSpPr txBox="1"/>
          <p:nvPr/>
        </p:nvSpPr>
        <p:spPr>
          <a:xfrm>
            <a:off x="287693" y="731213"/>
            <a:ext cx="337861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6AA68-B4A5-4AB5-923E-895241D6CB32}"/>
              </a:ext>
            </a:extLst>
          </p:cNvPr>
          <p:cNvSpPr txBox="1"/>
          <p:nvPr/>
        </p:nvSpPr>
        <p:spPr>
          <a:xfrm>
            <a:off x="768530" y="1257653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설계 단계부터 결로방지 대책 고려 필요</a:t>
            </a:r>
          </a:p>
        </p:txBody>
      </p:sp>
    </p:spTree>
    <p:extLst>
      <p:ext uri="{BB962C8B-B14F-4D97-AF65-F5344CB8AC3E}">
        <p14:creationId xmlns:p14="http://schemas.microsoft.com/office/powerpoint/2010/main" val="426778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(passive)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건물은 냉난방에 사용하는 에너지를 줄일 수 있고 곰팡이의 원인이 되는 결로 현상 방지 가능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단열과 기밀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氣密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·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공기가 통하지 않게 하는 것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더 두꺼운 단열재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기밀이 잘되는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 유리창 등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정부의 제로에너지 건축 장려 방안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연면적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1000m²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 건축물의 경우 공공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민간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2025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 제로에너지 건축이 의무화된다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2030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500m²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이상의 모든 건축물을 제로에너지 건물로 지어야 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국내 최초 제로에너지 공장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힘펠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한림원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삼표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개발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메가더블윌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(MDW)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대형공간 시공 때 적용되는 최신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PC(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프리캐스트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콘크리트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중 하나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현장이 아닌 공장에서 미리 콘크리트 제품을 생산함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공법의 단점인 누수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문제 해결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B6B7EA-89B0-4060-8076-8EBB71AB1034}"/>
              </a:ext>
            </a:extLst>
          </p:cNvPr>
          <p:cNvSpPr/>
          <p:nvPr/>
        </p:nvSpPr>
        <p:spPr>
          <a:xfrm>
            <a:off x="933993" y="6080809"/>
            <a:ext cx="8523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https://www.donga.com/news/article/all/20200107/99127061/1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20F2A-DB84-4E26-9B17-197C7D95E50E}"/>
              </a:ext>
            </a:extLst>
          </p:cNvPr>
          <p:cNvSpPr/>
          <p:nvPr/>
        </p:nvSpPr>
        <p:spPr>
          <a:xfrm>
            <a:off x="933992" y="6417560"/>
            <a:ext cx="766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https://www.hankyung.com/economy/article/201911173089i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4A1AB-FEBC-4A4F-B3BD-A7E1936FA38F}"/>
              </a:ext>
            </a:extLst>
          </p:cNvPr>
          <p:cNvSpPr txBox="1"/>
          <p:nvPr/>
        </p:nvSpPr>
        <p:spPr>
          <a:xfrm>
            <a:off x="287693" y="731213"/>
            <a:ext cx="337861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973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F9BBDC96-2F07-4F88-B533-EBA51AA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951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 err="1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설비와 기계에 센서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(IoT)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설치됨으로써 실시간 데이터 수집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분석이 가능해짐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모든 상황들이 일목요연하게 보여지고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이를 분석해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목적된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바에 따라 스스로 제어됨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기반의 공장 운영체계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(Data Driven Operation)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갖춤으로써 생산현장에서 발생하는 현상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문제들의 상관관계를 얻어낼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발생에 영향을 미치는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~~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조건들이 만족될 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예방을 위해 해당 조건들이 자동으로 조절되게 할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즉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제품 및 설비의 상태를 실시간으로 진단하고 문제 발생 가능성을 사전에 차단함으로써 제품 및 설비의 수명을 연장할 수 있음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1026" name="Picture 2" descr="royalty free iot photos free download | Piqsels">
            <a:extLst>
              <a:ext uri="{FF2B5EF4-FFF2-40B4-BE49-F238E27FC236}">
                <a16:creationId xmlns:a16="http://schemas.microsoft.com/office/drawing/2014/main" id="{BC1E4A34-8C68-4786-8EA2-3A93BC76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84" y="4638889"/>
            <a:ext cx="5187030" cy="20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0684C-E6BE-4C7D-83DA-4FB673A95721}"/>
              </a:ext>
            </a:extLst>
          </p:cNvPr>
          <p:cNvSpPr txBox="1"/>
          <p:nvPr/>
        </p:nvSpPr>
        <p:spPr>
          <a:xfrm>
            <a:off x="287693" y="731213"/>
            <a:ext cx="3526661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새로운 패러다임의 결로방지 대책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눈물 방울 8">
            <a:extLst>
              <a:ext uri="{FF2B5EF4-FFF2-40B4-BE49-F238E27FC236}">
                <a16:creationId xmlns:a16="http://schemas.microsoft.com/office/drawing/2014/main" id="{95901DAE-5DEC-42BC-88C1-C8E71E4EF81C}"/>
              </a:ext>
            </a:extLst>
          </p:cNvPr>
          <p:cNvSpPr/>
          <p:nvPr/>
        </p:nvSpPr>
        <p:spPr>
          <a:xfrm rot="18900000">
            <a:off x="813172" y="1527747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13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근로자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 조절로 쾌적한 근무환경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작업능률 향상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잠재적 품질손실 위험 최소화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제품 및 설비 수명 연장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냉난방비 절감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비용 효율화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정부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사회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품질손실에 따른 폐기물 감소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제로에너지 사회로의 이행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고객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고품질의 제품 확보가능성 증가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129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8A6DD-F2AC-4C1A-8586-E36DFB45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C1237-15E3-4044-A3C1-69E03F60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128DCC-5FD4-4A50-BCFE-6D1A1B4F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2762" y="5384346"/>
            <a:ext cx="1362075" cy="1314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92E39-7A74-45A9-BC6F-9DD2EAEC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65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D875DF-E817-4FDD-B541-CA697072EB6B}"/>
              </a:ext>
            </a:extLst>
          </p:cNvPr>
          <p:cNvGrpSpPr/>
          <p:nvPr/>
        </p:nvGrpSpPr>
        <p:grpSpPr>
          <a:xfrm>
            <a:off x="813172" y="2246354"/>
            <a:ext cx="9689365" cy="1477328"/>
            <a:chOff x="813172" y="1570079"/>
            <a:chExt cx="9689365" cy="1477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94AD78-7DE2-49D3-BF11-EFF89523A421}"/>
                </a:ext>
              </a:extLst>
            </p:cNvPr>
            <p:cNvSpPr txBox="1"/>
            <p:nvPr/>
          </p:nvSpPr>
          <p:spPr>
            <a:xfrm>
              <a:off x="933994" y="1570079"/>
              <a:ext cx="95685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결로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(Dew Condensation)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?</a:t>
              </a: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대기의 온도가 이슬점 이하로 떨어져 물체의 표면에 물방울이 맺히는 현상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" name="눈물 방울 2">
              <a:extLst>
                <a:ext uri="{FF2B5EF4-FFF2-40B4-BE49-F238E27FC236}">
                  <a16:creationId xmlns:a16="http://schemas.microsoft.com/office/drawing/2014/main" id="{A7EF612A-EF14-47D7-A662-D5092DA90807}"/>
                </a:ext>
              </a:extLst>
            </p:cNvPr>
            <p:cNvSpPr/>
            <p:nvPr/>
          </p:nvSpPr>
          <p:spPr>
            <a:xfrm rot="18900000">
              <a:off x="813172" y="1620125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1A470D-7511-4D01-A515-66376E47363C}"/>
              </a:ext>
            </a:extLst>
          </p:cNvPr>
          <p:cNvGrpSpPr/>
          <p:nvPr/>
        </p:nvGrpSpPr>
        <p:grpSpPr>
          <a:xfrm>
            <a:off x="813173" y="3939869"/>
            <a:ext cx="8435330" cy="1200329"/>
            <a:chOff x="813173" y="2808843"/>
            <a:chExt cx="8435330" cy="1200329"/>
          </a:xfrm>
        </p:grpSpPr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D06DCE7A-136E-40AB-8A5D-EAF815600D29}"/>
                </a:ext>
              </a:extLst>
            </p:cNvPr>
            <p:cNvSpPr/>
            <p:nvPr/>
          </p:nvSpPr>
          <p:spPr>
            <a:xfrm rot="18900000">
              <a:off x="813173" y="2858889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11C548-F79F-4E64-AB83-A80EFC091E95}"/>
                </a:ext>
              </a:extLst>
            </p:cNvPr>
            <p:cNvSpPr/>
            <p:nvPr/>
          </p:nvSpPr>
          <p:spPr>
            <a:xfrm>
              <a:off x="1104863" y="2808843"/>
              <a:ext cx="81436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 조건</a:t>
              </a:r>
              <a:endParaRPr lang="en-US" altLang="ko-KR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1.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대기의 수증기압이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발생하는 부분의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포화수증기압을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넘어가기 시작하고 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2.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해당 지점의 온도가 이슬점보다 낮아야 한다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결로의 정의 및 발생조건 </a:t>
            </a:r>
          </a:p>
        </p:txBody>
      </p:sp>
    </p:spTree>
    <p:extLst>
      <p:ext uri="{BB962C8B-B14F-4D97-AF65-F5344CB8AC3E}">
        <p14:creationId xmlns:p14="http://schemas.microsoft.com/office/powerpoint/2010/main" val="47230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80F6F-5375-44C2-87CE-412C7BCE9CFA}"/>
              </a:ext>
            </a:extLst>
          </p:cNvPr>
          <p:cNvSpPr/>
          <p:nvPr/>
        </p:nvSpPr>
        <p:spPr>
          <a:xfrm>
            <a:off x="287693" y="1514475"/>
            <a:ext cx="11647132" cy="3048000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18667-84E4-40B3-842B-EAD2E73A9C64}"/>
              </a:ext>
            </a:extLst>
          </p:cNvPr>
          <p:cNvSpPr txBox="1"/>
          <p:nvPr/>
        </p:nvSpPr>
        <p:spPr>
          <a:xfrm>
            <a:off x="4119833" y="5692072"/>
            <a:ext cx="395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가능성 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81A9B-DC82-4F89-8BF2-07791D5141C9}"/>
              </a:ext>
            </a:extLst>
          </p:cNvPr>
          <p:cNvGrpSpPr/>
          <p:nvPr/>
        </p:nvGrpSpPr>
        <p:grpSpPr>
          <a:xfrm>
            <a:off x="511039" y="1794730"/>
            <a:ext cx="11169922" cy="2131742"/>
            <a:chOff x="1099094" y="1471772"/>
            <a:chExt cx="9740355" cy="185891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65523A-7AA2-47C1-BFE0-330C2AD8E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20405"/>
            <a:stretch/>
          </p:blipFill>
          <p:spPr>
            <a:xfrm>
              <a:off x="4416878" y="1471772"/>
              <a:ext cx="3104787" cy="1858914"/>
            </a:xfrm>
            <a:prstGeom prst="rect">
              <a:avLst/>
            </a:prstGeom>
          </p:spPr>
        </p:pic>
        <p:pic>
          <p:nvPicPr>
            <p:cNvPr id="1026" name="Picture 2" descr="당진제철소">
              <a:extLst>
                <a:ext uri="{FF2B5EF4-FFF2-40B4-BE49-F238E27FC236}">
                  <a16:creationId xmlns:a16="http://schemas.microsoft.com/office/drawing/2014/main" id="{35927362-ABBE-48F8-AA78-1FC95E266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1" r="2214"/>
            <a:stretch/>
          </p:blipFill>
          <p:spPr bwMode="auto">
            <a:xfrm>
              <a:off x="1099094" y="1471772"/>
              <a:ext cx="3104787" cy="1858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D3E424-98C9-4AD7-B1CE-6539995F6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759"/>
            <a:stretch/>
          </p:blipFill>
          <p:spPr>
            <a:xfrm>
              <a:off x="7734662" y="1471772"/>
              <a:ext cx="3104787" cy="1858914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503BE-1F6B-4363-BC58-632090B3BE5E}"/>
              </a:ext>
            </a:extLst>
          </p:cNvPr>
          <p:cNvSpPr/>
          <p:nvPr/>
        </p:nvSpPr>
        <p:spPr>
          <a:xfrm>
            <a:off x="4999385" y="1349592"/>
            <a:ext cx="219322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 생산공장의 특성</a:t>
            </a:r>
            <a:endParaRPr lang="en-US" altLang="ko-KR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441883-F1DE-48A2-86D7-8DC5A90969B6}"/>
              </a:ext>
            </a:extLst>
          </p:cNvPr>
          <p:cNvSpPr/>
          <p:nvPr/>
        </p:nvSpPr>
        <p:spPr>
          <a:xfrm>
            <a:off x="1761320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넓은 부지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F9B322-1E70-48B1-BDAF-223A52241254}"/>
              </a:ext>
            </a:extLst>
          </p:cNvPr>
          <p:cNvSpPr/>
          <p:nvPr/>
        </p:nvSpPr>
        <p:spPr>
          <a:xfrm>
            <a:off x="5566047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높은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631FF-B3AC-4F34-B35E-BD17F905722F}"/>
              </a:ext>
            </a:extLst>
          </p:cNvPr>
          <p:cNvSpPr/>
          <p:nvPr/>
        </p:nvSpPr>
        <p:spPr>
          <a:xfrm>
            <a:off x="9370774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바다 인접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4D8C92-F9C3-4171-A08B-024E7F0EFD31}"/>
              </a:ext>
            </a:extLst>
          </p:cNvPr>
          <p:cNvSpPr/>
          <p:nvPr/>
        </p:nvSpPr>
        <p:spPr>
          <a:xfrm>
            <a:off x="688911" y="3447547"/>
            <a:ext cx="3204723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224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평 부지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여의도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 이상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A9EFFF-05DF-4CAA-A752-D97A56BF18CE}"/>
              </a:ext>
            </a:extLst>
          </p:cNvPr>
          <p:cNvSpPr/>
          <p:nvPr/>
        </p:nvSpPr>
        <p:spPr>
          <a:xfrm>
            <a:off x="8298363" y="3447547"/>
            <a:ext cx="3204726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서해안에 위치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AA0EAD-7FA9-43EF-A8AF-1414A1DF16BE}"/>
              </a:ext>
            </a:extLst>
          </p:cNvPr>
          <p:cNvSpPr/>
          <p:nvPr/>
        </p:nvSpPr>
        <p:spPr>
          <a:xfrm>
            <a:off x="4493636" y="3447547"/>
            <a:ext cx="3204726" cy="369332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당진 </a:t>
            </a:r>
            <a:r>
              <a:rPr lang="en-US" altLang="ko-KR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1, 2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모두 높은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ko-KR" altLang="en-US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170EE23-079E-4F76-813D-FDCFEE110FE4}"/>
              </a:ext>
            </a:extLst>
          </p:cNvPr>
          <p:cNvSpPr/>
          <p:nvPr/>
        </p:nvSpPr>
        <p:spPr>
          <a:xfrm rot="10800000">
            <a:off x="511039" y="4704467"/>
            <a:ext cx="11169922" cy="679874"/>
          </a:xfrm>
          <a:prstGeom prst="triangle">
            <a:avLst/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2AF7E-96F7-4D4E-BDDA-E78CA87AA2CB}"/>
              </a:ext>
            </a:extLst>
          </p:cNvPr>
          <p:cNvSpPr txBox="1"/>
          <p:nvPr/>
        </p:nvSpPr>
        <p:spPr>
          <a:xfrm>
            <a:off x="4135093" y="4824799"/>
            <a:ext cx="39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고온다습한</a:t>
            </a:r>
            <a:r>
              <a:rPr lang="ko-KR" altLang="en-US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공기 유입</a:t>
            </a:r>
          </a:p>
        </p:txBody>
      </p:sp>
      <p:sp>
        <p:nvSpPr>
          <p:cNvPr id="26" name="눈물 방울 25">
            <a:extLst>
              <a:ext uri="{FF2B5EF4-FFF2-40B4-BE49-F238E27FC236}">
                <a16:creationId xmlns:a16="http://schemas.microsoft.com/office/drawing/2014/main" id="{4B9D94D4-BCF8-47DD-B87E-E054BE986883}"/>
              </a:ext>
            </a:extLst>
          </p:cNvPr>
          <p:cNvSpPr/>
          <p:nvPr/>
        </p:nvSpPr>
        <p:spPr>
          <a:xfrm rot="18900000">
            <a:off x="4201946" y="5832860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0A218E-8637-482C-938B-597B5D0F16A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잘 생기는 이유</a:t>
            </a:r>
          </a:p>
        </p:txBody>
      </p:sp>
    </p:spTree>
    <p:extLst>
      <p:ext uri="{BB962C8B-B14F-4D97-AF65-F5344CB8AC3E}">
        <p14:creationId xmlns:p14="http://schemas.microsoft.com/office/powerpoint/2010/main" val="270983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0F98B-2160-4B43-BC03-124B060AAEB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발생의 문제점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858E51-C219-4E68-BAAC-BA80449A2ADC}"/>
              </a:ext>
            </a:extLst>
          </p:cNvPr>
          <p:cNvSpPr/>
          <p:nvPr/>
        </p:nvSpPr>
        <p:spPr>
          <a:xfrm>
            <a:off x="6277519" y="6242466"/>
            <a:ext cx="4685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  <a:p>
            <a:pPr algn="r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건축물에서의 결로의 발생과 방지 대책“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한국건설기술연구원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(1998)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933994" y="1708489"/>
            <a:ext cx="9772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건축물에 주는 피해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7" name="눈물 방울 6">
            <a:extLst>
              <a:ext uri="{FF2B5EF4-FFF2-40B4-BE49-F238E27FC236}">
                <a16:creationId xmlns:a16="http://schemas.microsoft.com/office/drawing/2014/main" id="{A17F786A-CEB8-401D-9742-84E168F76897}"/>
              </a:ext>
            </a:extLst>
          </p:cNvPr>
          <p:cNvSpPr/>
          <p:nvPr/>
        </p:nvSpPr>
        <p:spPr>
          <a:xfrm rot="18900000">
            <a:off x="813172" y="1758536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D1EBEE-69BA-41B8-8CD8-97BDBC1E7BC0}"/>
              </a:ext>
            </a:extLst>
          </p:cNvPr>
          <p:cNvGrpSpPr/>
          <p:nvPr/>
        </p:nvGrpSpPr>
        <p:grpSpPr>
          <a:xfrm>
            <a:off x="1319005" y="2290982"/>
            <a:ext cx="4465520" cy="3084856"/>
            <a:chOff x="763125" y="2290982"/>
            <a:chExt cx="4465520" cy="30848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091107-9F41-404D-A6BC-25861CD5FADC}"/>
                </a:ext>
              </a:extLst>
            </p:cNvPr>
            <p:cNvSpPr/>
            <p:nvPr/>
          </p:nvSpPr>
          <p:spPr>
            <a:xfrm>
              <a:off x="848559" y="3098314"/>
              <a:ext cx="438008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창고의 천장에 맺힌 결로수의 낙하로 </a:t>
              </a: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재료나 제품에 손상</a:t>
              </a:r>
              <a:endParaRPr lang="en-US" altLang="ko-KR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겨울철 유리창 부위에서 발생한 결로수가 외부 측으로 응결한 뒤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고드름이 되어 낙하함으로써 </a:t>
              </a: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주변에 위험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요인으로 작용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0FB9E5-8C30-4FF2-81DA-4E9FF18F1DB9}"/>
                </a:ext>
              </a:extLst>
            </p:cNvPr>
            <p:cNvSpPr/>
            <p:nvPr/>
          </p:nvSpPr>
          <p:spPr>
            <a:xfrm>
              <a:off x="76312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A9D493-5E38-4D1D-A190-C8FCC3247F48}"/>
                </a:ext>
              </a:extLst>
            </p:cNvPr>
            <p:cNvSpPr/>
            <p:nvPr/>
          </p:nvSpPr>
          <p:spPr>
            <a:xfrm>
              <a:off x="2427697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ko-KR" altLang="en-US" b="1" dirty="0">
                <a:solidFill>
                  <a:srgbClr val="005792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471FEC-CCC0-4863-96D9-68926F5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705" y="2290982"/>
              <a:ext cx="461665" cy="4616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040C4A-66B7-47AE-909B-32D3D099CF17}"/>
              </a:ext>
            </a:extLst>
          </p:cNvPr>
          <p:cNvGrpSpPr/>
          <p:nvPr/>
        </p:nvGrpSpPr>
        <p:grpSpPr>
          <a:xfrm>
            <a:off x="6497755" y="2290982"/>
            <a:ext cx="4465520" cy="3157376"/>
            <a:chOff x="5616485" y="2290982"/>
            <a:chExt cx="4465520" cy="315737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1F31EE-2DBE-4D09-8DEF-5C9DB9CE65A2}"/>
                </a:ext>
              </a:extLst>
            </p:cNvPr>
            <p:cNvSpPr/>
            <p:nvPr/>
          </p:nvSpPr>
          <p:spPr>
            <a:xfrm>
              <a:off x="5743574" y="2863035"/>
              <a:ext cx="4248151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곰팡이 발생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마감재 박리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오염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목재 변색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석고보드 붕괴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카페트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젖음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구조체의 훼손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전체의 수명 단축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단열재에 </a:t>
              </a: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흡습되어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에너지 절약성능 악화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철강재에 녹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얼룩이 발생해 품질불량 결과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6F09F3-C8A5-4125-8206-BFAA34D7DA83}"/>
                </a:ext>
              </a:extLst>
            </p:cNvPr>
            <p:cNvSpPr/>
            <p:nvPr/>
          </p:nvSpPr>
          <p:spPr>
            <a:xfrm>
              <a:off x="561648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FDC4BE-F74E-4958-B499-BA601BBE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065" y="2290982"/>
              <a:ext cx="461665" cy="46166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4FCCD6-B142-4229-A1A0-DF875BDE1129}"/>
                </a:ext>
              </a:extLst>
            </p:cNvPr>
            <p:cNvSpPr/>
            <p:nvPr/>
          </p:nvSpPr>
          <p:spPr>
            <a:xfrm>
              <a:off x="7302144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en-US" altLang="ko-KR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38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542924" y="2551837"/>
            <a:ext cx="10277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“ </a:t>
            </a:r>
            <a:r>
              <a:rPr lang="ko-KR" altLang="en-US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가능성을 사전에 정확히 예측하고 이에 대응한다면</a:t>
            </a:r>
            <a:endParaRPr lang="en-US" altLang="ko-KR" sz="28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			  	</a:t>
            </a:r>
            <a:r>
              <a:rPr lang="ko-KR" altLang="en-US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잠재적 품질손실의 위험을 최소화할 수 있다</a:t>
            </a:r>
            <a:r>
              <a:rPr lang="en-US" altLang="ko-KR" sz="28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en-US" altLang="ko-KR" sz="2800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8614B-C96B-48C7-8EA0-4AB1ABB72F81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예측의 필요성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A3B68-5A48-46FF-B6D4-9A7B39FE5EA4}"/>
              </a:ext>
            </a:extLst>
          </p:cNvPr>
          <p:cNvSpPr txBox="1"/>
          <p:nvPr/>
        </p:nvSpPr>
        <p:spPr>
          <a:xfrm>
            <a:off x="10752945" y="4036110"/>
            <a:ext cx="734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”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42646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838199" y="2152650"/>
            <a:ext cx="9772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습도와 결로발생 여부의 상관관계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실내 공기의 습도가 높을수록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접하는 면의 표면온도가 낮을수록 결로의 발생위험이 커진다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관련 논문 출처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4B233-D8B1-4592-AE2C-7CDEEA8E4BB7}"/>
              </a:ext>
            </a:extLst>
          </p:cNvPr>
          <p:cNvSpPr txBox="1"/>
          <p:nvPr/>
        </p:nvSpPr>
        <p:spPr>
          <a:xfrm>
            <a:off x="838199" y="4112078"/>
            <a:ext cx="9772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실제로 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 요인이 결로 발생에 얼마나 큰 영향을 미치는지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또 다른 설명 요인으로는 어떤 것이 있는지를 분석을 통해 확인해본다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892E5-0C8A-4FB7-B430-65B35344BB52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요인 추정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E6CA2-401C-41EB-A915-A52D4E9000CE}"/>
              </a:ext>
            </a:extLst>
          </p:cNvPr>
          <p:cNvSpPr txBox="1"/>
          <p:nvPr/>
        </p:nvSpPr>
        <p:spPr>
          <a:xfrm>
            <a:off x="838198" y="5102678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73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  <a:ln>
              <a:solidFill>
                <a:srgbClr val="F7F7F7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0E881879-B3DF-497F-8DA3-70BB026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09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2741</Words>
  <Application>Microsoft Office PowerPoint</Application>
  <PresentationFormat>와이드스크린</PresentationFormat>
  <Paragraphs>559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KoPubWorld돋움체_Pro Bold</vt:lpstr>
      <vt:lpstr>KoPubWorld돋움체_Pro Light</vt:lpstr>
      <vt:lpstr>KoPubWorld돋움체_Pro Medium</vt:lpstr>
      <vt:lpstr>맑은 고딕</vt:lpstr>
      <vt:lpstr>Arial</vt:lpstr>
      <vt:lpstr>Office 테마</vt:lpstr>
      <vt:lpstr>현대제철과 기상청 데이터를 활용한 공장 내 철강 제품의 결로 발생 예측 모형 개발</vt:lpstr>
      <vt:lpstr>Contents</vt:lpstr>
      <vt:lpstr>Contents</vt:lpstr>
      <vt:lpstr>공모배경</vt:lpstr>
      <vt:lpstr>공모배경</vt:lpstr>
      <vt:lpstr>공모배경</vt:lpstr>
      <vt:lpstr>공모배경</vt:lpstr>
      <vt:lpstr>공모배경</vt:lpstr>
      <vt:lpstr>Contents</vt:lpstr>
      <vt:lpstr>활용데이터 정의</vt:lpstr>
      <vt:lpstr>활용데이터 정의</vt:lpstr>
      <vt:lpstr>Contents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Contents</vt:lpstr>
      <vt:lpstr>분석결과</vt:lpstr>
      <vt:lpstr>Contents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ekherb1244@gmail.com</cp:lastModifiedBy>
  <cp:revision>101</cp:revision>
  <dcterms:created xsi:type="dcterms:W3CDTF">2020-06-11T07:48:01Z</dcterms:created>
  <dcterms:modified xsi:type="dcterms:W3CDTF">2020-06-25T08:07:22Z</dcterms:modified>
</cp:coreProperties>
</file>